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6" r:id="rId3"/>
    <p:sldId id="627" r:id="rId4"/>
    <p:sldId id="493" r:id="rId5"/>
    <p:sldId id="286" r:id="rId6"/>
    <p:sldId id="490" r:id="rId7"/>
    <p:sldId id="363" r:id="rId8"/>
    <p:sldId id="361" r:id="rId9"/>
    <p:sldId id="362" r:id="rId10"/>
    <p:sldId id="290" r:id="rId11"/>
    <p:sldId id="314" r:id="rId12"/>
    <p:sldId id="313" r:id="rId13"/>
    <p:sldId id="315" r:id="rId14"/>
    <p:sldId id="316" r:id="rId15"/>
    <p:sldId id="317" r:id="rId16"/>
    <p:sldId id="318" r:id="rId17"/>
    <p:sldId id="320" r:id="rId18"/>
    <p:sldId id="659" r:id="rId19"/>
    <p:sldId id="660" r:id="rId20"/>
    <p:sldId id="639" r:id="rId21"/>
    <p:sldId id="645" r:id="rId22"/>
    <p:sldId id="646" r:id="rId23"/>
    <p:sldId id="647" r:id="rId24"/>
    <p:sldId id="648" r:id="rId25"/>
    <p:sldId id="324" r:id="rId26"/>
    <p:sldId id="364" r:id="rId27"/>
    <p:sldId id="322" r:id="rId28"/>
    <p:sldId id="321" r:id="rId29"/>
    <p:sldId id="323" r:id="rId30"/>
    <p:sldId id="325" r:id="rId31"/>
    <p:sldId id="365" r:id="rId32"/>
    <p:sldId id="640" r:id="rId33"/>
    <p:sldId id="650" r:id="rId34"/>
    <p:sldId id="630" r:id="rId35"/>
    <p:sldId id="654" r:id="rId36"/>
    <p:sldId id="634" r:id="rId37"/>
    <p:sldId id="652" r:id="rId38"/>
    <p:sldId id="635" r:id="rId39"/>
    <p:sldId id="636" r:id="rId40"/>
    <p:sldId id="653" r:id="rId41"/>
    <p:sldId id="275" r:id="rId42"/>
    <p:sldId id="661" r:id="rId43"/>
    <p:sldId id="664" r:id="rId44"/>
    <p:sldId id="662" r:id="rId45"/>
    <p:sldId id="297" r:id="rId46"/>
    <p:sldId id="689" r:id="rId47"/>
    <p:sldId id="665" r:id="rId48"/>
  </p:sldIdLst>
  <p:sldSz cx="12192000" cy="6858000"/>
  <p:notesSz cx="10234295" cy="710374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DF"/>
    <a:srgbClr val="B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8" name="图片 7" descr="演示文稿12"/>
          <p:cNvPicPr/>
          <p:nvPr userDrawn="1"/>
        </p:nvPicPr>
        <p:blipFill>
          <a:blip r:embed="rId2"/>
          <a:srcRect l="15442"/>
          <a:stretch>
            <a:fillRect/>
          </a:stretch>
        </p:blipFill>
        <p:spPr>
          <a:xfrm>
            <a:off x="0" y="0"/>
            <a:ext cx="12204000" cy="6876000"/>
          </a:xfrm>
          <a:prstGeom prst="rect">
            <a:avLst/>
          </a:prstGeom>
        </p:spPr>
      </p:pic>
      <p:sp>
        <p:nvSpPr>
          <p:cNvPr id="9" name="TextBox 4"/>
          <p:cNvSpPr txBox="1"/>
          <p:nvPr userDrawn="1"/>
        </p:nvSpPr>
        <p:spPr>
          <a:xfrm>
            <a:off x="0" y="3311525"/>
            <a:ext cx="4799965" cy="521970"/>
          </a:xfrm>
          <a:prstGeom prst="rect">
            <a:avLst/>
          </a:prstGeom>
          <a:noFill/>
        </p:spPr>
        <p:txBody>
          <a:bodyPr wrap="square" rtlCol="0">
            <a:spAutoFit/>
          </a:bodyPr>
          <a:p>
            <a:pPr algn="l"/>
            <a:r>
              <a:rPr lang="zh-CN" altLang="en-US" sz="2800" b="1" dirty="0">
                <a:solidFill>
                  <a:schemeClr val="bg1">
                    <a:lumMod val="75000"/>
                  </a:schemeClr>
                </a:solidFill>
                <a:latin typeface="+mj-ea"/>
                <a:ea typeface="+mj-ea"/>
              </a:rPr>
              <a:t>北京鸿果秋实科技有限公司</a:t>
            </a:r>
            <a:endParaRPr lang="zh-CN" altLang="en-US" sz="2800" b="1" dirty="0">
              <a:solidFill>
                <a:schemeClr val="bg1">
                  <a:lumMod val="75000"/>
                </a:schemeClr>
              </a:solidFill>
              <a:latin typeface="+mj-ea"/>
              <a:ea typeface="+mj-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logo2"/>
          <p:cNvPicPr>
            <a:picLocks noChangeAspect="1"/>
          </p:cNvPicPr>
          <p:nvPr userDrawn="1"/>
        </p:nvPicPr>
        <p:blipFill>
          <a:blip r:embed="rId2"/>
          <a:stretch>
            <a:fillRect/>
          </a:stretch>
        </p:blipFill>
        <p:spPr>
          <a:xfrm>
            <a:off x="177165" y="75565"/>
            <a:ext cx="622300" cy="609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Line 4"/>
          <p:cNvSpPr>
            <a:spLocks noChangeShapeType="1"/>
          </p:cNvSpPr>
          <p:nvPr userDrawn="1"/>
        </p:nvSpPr>
        <p:spPr bwMode="auto">
          <a:xfrm>
            <a:off x="2141220" y="2372995"/>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 name="Line 5"/>
          <p:cNvSpPr>
            <a:spLocks noChangeShapeType="1"/>
          </p:cNvSpPr>
          <p:nvPr userDrawn="1"/>
        </p:nvSpPr>
        <p:spPr bwMode="auto">
          <a:xfrm>
            <a:off x="2141220" y="3115945"/>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Rectangle 12"/>
          <p:cNvSpPr>
            <a:spLocks noChangeArrowheads="1"/>
          </p:cNvSpPr>
          <p:nvPr userDrawn="1"/>
        </p:nvSpPr>
        <p:spPr bwMode="auto">
          <a:xfrm>
            <a:off x="2933383" y="2410142"/>
            <a:ext cx="144462" cy="647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10" name="Text Box 18"/>
          <p:cNvSpPr txBox="1">
            <a:spLocks noChangeArrowheads="1"/>
          </p:cNvSpPr>
          <p:nvPr userDrawn="1"/>
        </p:nvSpPr>
        <p:spPr bwMode="auto">
          <a:xfrm>
            <a:off x="2214245" y="2485390"/>
            <a:ext cx="585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Century Gothic" pitchFamily="34" charset="0"/>
                <a:sym typeface="Franklin Gothic Medium" panose="020B0603020102090204" pitchFamily="34" charset="0"/>
              </a:rPr>
              <a:t>02</a:t>
            </a:r>
            <a:endParaRPr lang="en-US" altLang="zh-CN" sz="2800" b="1">
              <a:solidFill>
                <a:srgbClr val="A6A6A6"/>
              </a:solidFill>
              <a:latin typeface="Century Gothic" pitchFamily="34" charset="0"/>
              <a:sym typeface="Franklin Gothic Medium" panose="020B0603020102090204" pitchFamily="34" charset="0"/>
            </a:endParaRPr>
          </a:p>
        </p:txBody>
      </p:sp>
      <p:sp>
        <p:nvSpPr>
          <p:cNvPr id="11" name="Text Box 30"/>
          <p:cNvSpPr txBox="1">
            <a:spLocks noChangeArrowheads="1"/>
          </p:cNvSpPr>
          <p:nvPr userDrawn="1"/>
        </p:nvSpPr>
        <p:spPr bwMode="auto">
          <a:xfrm>
            <a:off x="3296920" y="2515235"/>
            <a:ext cx="63938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第二部分</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sp>
        <p:nvSpPr>
          <p:cNvPr id="12" name="Line 4"/>
          <p:cNvSpPr>
            <a:spLocks noChangeShapeType="1"/>
          </p:cNvSpPr>
          <p:nvPr userDrawn="1"/>
        </p:nvSpPr>
        <p:spPr bwMode="auto">
          <a:xfrm>
            <a:off x="2141220" y="1630045"/>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 name="Rectangle 12"/>
          <p:cNvSpPr>
            <a:spLocks noChangeArrowheads="1"/>
          </p:cNvSpPr>
          <p:nvPr userDrawn="1"/>
        </p:nvSpPr>
        <p:spPr bwMode="auto">
          <a:xfrm>
            <a:off x="2933383" y="1663382"/>
            <a:ext cx="144462" cy="6477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14" name="Text Box 18"/>
          <p:cNvSpPr txBox="1">
            <a:spLocks noChangeArrowheads="1"/>
          </p:cNvSpPr>
          <p:nvPr userDrawn="1"/>
        </p:nvSpPr>
        <p:spPr bwMode="auto">
          <a:xfrm>
            <a:off x="2214245" y="1744027"/>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Century Gothic" pitchFamily="34" charset="0"/>
                <a:sym typeface="Franklin Gothic Medium" panose="020B0603020102090204" pitchFamily="34" charset="0"/>
              </a:rPr>
              <a:t>01</a:t>
            </a:r>
            <a:endParaRPr lang="en-US" altLang="zh-CN" sz="2800" b="1">
              <a:solidFill>
                <a:srgbClr val="A6A6A6"/>
              </a:solidFill>
              <a:latin typeface="Century Gothic" pitchFamily="34" charset="0"/>
              <a:sym typeface="Franklin Gothic Medium" panose="020B0603020102090204" pitchFamily="34" charset="0"/>
            </a:endParaRPr>
          </a:p>
        </p:txBody>
      </p:sp>
      <p:sp>
        <p:nvSpPr>
          <p:cNvPr id="15" name="Text Box 30"/>
          <p:cNvSpPr txBox="1">
            <a:spLocks noChangeArrowheads="1"/>
          </p:cNvSpPr>
          <p:nvPr userDrawn="1"/>
        </p:nvSpPr>
        <p:spPr bwMode="auto">
          <a:xfrm>
            <a:off x="3296920" y="1772285"/>
            <a:ext cx="639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第一部分</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
        <p:nvSpPr>
          <p:cNvPr id="16" name="Line 6"/>
          <p:cNvSpPr>
            <a:spLocks noChangeShapeType="1"/>
          </p:cNvSpPr>
          <p:nvPr userDrawn="1"/>
        </p:nvSpPr>
        <p:spPr bwMode="auto">
          <a:xfrm>
            <a:off x="2130108" y="3858895"/>
            <a:ext cx="756126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Line 7"/>
          <p:cNvSpPr>
            <a:spLocks noChangeShapeType="1"/>
          </p:cNvSpPr>
          <p:nvPr userDrawn="1"/>
        </p:nvSpPr>
        <p:spPr bwMode="auto">
          <a:xfrm>
            <a:off x="2130108" y="4601845"/>
            <a:ext cx="756126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 name="Rectangle 13"/>
          <p:cNvSpPr>
            <a:spLocks noChangeArrowheads="1"/>
          </p:cNvSpPr>
          <p:nvPr userDrawn="1"/>
        </p:nvSpPr>
        <p:spPr bwMode="auto">
          <a:xfrm>
            <a:off x="2922270" y="3903662"/>
            <a:ext cx="144463" cy="6477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lvl="1" algn="ctr"/>
            <a:endParaRPr lang="zh-CN" altLang="en-US" sz="7200">
              <a:solidFill>
                <a:schemeClr val="bg1"/>
              </a:solidFill>
              <a:latin typeface="Century Schoolbook" pitchFamily="18" charset="0"/>
              <a:sym typeface="Franklin Gothic Medium" panose="020B0603020102090204" pitchFamily="34" charset="0"/>
            </a:endParaRPr>
          </a:p>
        </p:txBody>
      </p:sp>
      <p:sp>
        <p:nvSpPr>
          <p:cNvPr id="19" name="Rectangle 14"/>
          <p:cNvSpPr>
            <a:spLocks noChangeArrowheads="1"/>
          </p:cNvSpPr>
          <p:nvPr userDrawn="1"/>
        </p:nvSpPr>
        <p:spPr bwMode="auto">
          <a:xfrm>
            <a:off x="2922270" y="3156902"/>
            <a:ext cx="144463" cy="64770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20" name="Text Box 19"/>
          <p:cNvSpPr txBox="1">
            <a:spLocks noChangeArrowheads="1"/>
          </p:cNvSpPr>
          <p:nvPr userDrawn="1"/>
        </p:nvSpPr>
        <p:spPr bwMode="auto">
          <a:xfrm>
            <a:off x="2214245" y="3231515"/>
            <a:ext cx="58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Century Gothic" pitchFamily="34" charset="0"/>
                <a:sym typeface="Franklin Gothic Medium" panose="020B0603020102090204" pitchFamily="34" charset="0"/>
              </a:rPr>
              <a:t>03</a:t>
            </a:r>
            <a:endParaRPr lang="en-US" altLang="zh-CN" sz="2800" b="1">
              <a:solidFill>
                <a:srgbClr val="A6A6A6"/>
              </a:solidFill>
              <a:latin typeface="Century Gothic" pitchFamily="34" charset="0"/>
              <a:sym typeface="Franklin Gothic Medium" panose="020B0603020102090204" pitchFamily="34" charset="0"/>
            </a:endParaRPr>
          </a:p>
        </p:txBody>
      </p:sp>
      <p:sp>
        <p:nvSpPr>
          <p:cNvPr id="21" name="Text Box 20"/>
          <p:cNvSpPr txBox="1">
            <a:spLocks noChangeArrowheads="1"/>
          </p:cNvSpPr>
          <p:nvPr userDrawn="1"/>
        </p:nvSpPr>
        <p:spPr bwMode="auto">
          <a:xfrm>
            <a:off x="2214245" y="3977640"/>
            <a:ext cx="58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Century Gothic" pitchFamily="34" charset="0"/>
                <a:sym typeface="Franklin Gothic Medium" panose="020B0603020102090204" pitchFamily="34" charset="0"/>
              </a:rPr>
              <a:t>04</a:t>
            </a:r>
            <a:endParaRPr lang="en-US" altLang="zh-CN" sz="2800" b="1">
              <a:solidFill>
                <a:srgbClr val="A6A6A6"/>
              </a:solidFill>
              <a:latin typeface="Century Gothic" pitchFamily="34" charset="0"/>
              <a:sym typeface="Franklin Gothic Medium" panose="020B0603020102090204" pitchFamily="34" charset="0"/>
            </a:endParaRPr>
          </a:p>
        </p:txBody>
      </p:sp>
      <p:sp>
        <p:nvSpPr>
          <p:cNvPr id="22" name="Line 7"/>
          <p:cNvSpPr>
            <a:spLocks noChangeShapeType="1"/>
          </p:cNvSpPr>
          <p:nvPr userDrawn="1"/>
        </p:nvSpPr>
        <p:spPr bwMode="auto">
          <a:xfrm>
            <a:off x="2130108" y="5344795"/>
            <a:ext cx="756126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 name="Rectangle 14"/>
          <p:cNvSpPr>
            <a:spLocks noChangeArrowheads="1"/>
          </p:cNvSpPr>
          <p:nvPr userDrawn="1"/>
        </p:nvSpPr>
        <p:spPr bwMode="auto">
          <a:xfrm>
            <a:off x="2922270" y="4650422"/>
            <a:ext cx="144463" cy="6477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24" name="Text Box 20"/>
          <p:cNvSpPr txBox="1">
            <a:spLocks noChangeArrowheads="1"/>
          </p:cNvSpPr>
          <p:nvPr userDrawn="1"/>
        </p:nvSpPr>
        <p:spPr bwMode="auto">
          <a:xfrm>
            <a:off x="2214245" y="4723765"/>
            <a:ext cx="58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Century Gothic" pitchFamily="34" charset="0"/>
                <a:sym typeface="Franklin Gothic Medium" panose="020B0603020102090204" pitchFamily="34" charset="0"/>
              </a:rPr>
              <a:t>05</a:t>
            </a:r>
            <a:endParaRPr lang="en-US" altLang="zh-CN" sz="2800" b="1">
              <a:solidFill>
                <a:srgbClr val="A6A6A6"/>
              </a:solidFill>
              <a:latin typeface="Century Gothic" pitchFamily="34" charset="0"/>
              <a:sym typeface="Franklin Gothic Medium" panose="020B0603020102090204" pitchFamily="34" charset="0"/>
            </a:endParaRPr>
          </a:p>
        </p:txBody>
      </p:sp>
      <p:sp>
        <p:nvSpPr>
          <p:cNvPr id="25" name="Text Box 32"/>
          <p:cNvSpPr txBox="1">
            <a:spLocks noChangeArrowheads="1"/>
          </p:cNvSpPr>
          <p:nvPr userDrawn="1"/>
        </p:nvSpPr>
        <p:spPr bwMode="auto">
          <a:xfrm>
            <a:off x="3296920" y="3998595"/>
            <a:ext cx="63938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第四部分</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sp>
        <p:nvSpPr>
          <p:cNvPr id="26" name="Text Box 32"/>
          <p:cNvSpPr txBox="1">
            <a:spLocks noChangeArrowheads="1"/>
          </p:cNvSpPr>
          <p:nvPr userDrawn="1"/>
        </p:nvSpPr>
        <p:spPr bwMode="auto">
          <a:xfrm>
            <a:off x="3296920" y="4740910"/>
            <a:ext cx="63938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第五部分</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sp>
        <p:nvSpPr>
          <p:cNvPr id="8222" name="Text Box 31"/>
          <p:cNvSpPr txBox="1">
            <a:spLocks noChangeArrowheads="1"/>
          </p:cNvSpPr>
          <p:nvPr userDrawn="1"/>
        </p:nvSpPr>
        <p:spPr bwMode="auto">
          <a:xfrm>
            <a:off x="3296920" y="3257550"/>
            <a:ext cx="64058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第三部分</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pic>
        <p:nvPicPr>
          <p:cNvPr id="59" name="图片 58" descr="logo2"/>
          <p:cNvPicPr>
            <a:picLocks noChangeAspect="1"/>
          </p:cNvPicPr>
          <p:nvPr userDrawn="1"/>
        </p:nvPicPr>
        <p:blipFill>
          <a:blip r:embed="rId2"/>
          <a:stretch>
            <a:fillRect/>
          </a:stretch>
        </p:blipFill>
        <p:spPr>
          <a:xfrm>
            <a:off x="177165" y="75565"/>
            <a:ext cx="622300" cy="609600"/>
          </a:xfrm>
          <a:prstGeom prst="rect">
            <a:avLst/>
          </a:prstGeom>
        </p:spPr>
      </p:pic>
      <p:sp>
        <p:nvSpPr>
          <p:cNvPr id="60" name="Text Box 30"/>
          <p:cNvSpPr txBox="1">
            <a:spLocks noChangeArrowheads="1"/>
          </p:cNvSpPr>
          <p:nvPr userDrawn="1"/>
        </p:nvSpPr>
        <p:spPr bwMode="auto">
          <a:xfrm>
            <a:off x="977900" y="149860"/>
            <a:ext cx="64065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目录</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7" name="Line 4"/>
          <p:cNvSpPr>
            <a:spLocks noChangeShapeType="1"/>
          </p:cNvSpPr>
          <p:nvPr userDrawn="1"/>
        </p:nvSpPr>
        <p:spPr bwMode="auto">
          <a:xfrm>
            <a:off x="2141220" y="2783205"/>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 name="Line 5"/>
          <p:cNvSpPr>
            <a:spLocks noChangeShapeType="1"/>
          </p:cNvSpPr>
          <p:nvPr userDrawn="1"/>
        </p:nvSpPr>
        <p:spPr bwMode="auto">
          <a:xfrm>
            <a:off x="2141220" y="3526155"/>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Rectangle 12"/>
          <p:cNvSpPr>
            <a:spLocks noChangeArrowheads="1"/>
          </p:cNvSpPr>
          <p:nvPr userDrawn="1"/>
        </p:nvSpPr>
        <p:spPr bwMode="auto">
          <a:xfrm>
            <a:off x="2933383" y="2820352"/>
            <a:ext cx="144462" cy="647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10" name="Text Box 18"/>
          <p:cNvSpPr txBox="1">
            <a:spLocks noChangeArrowheads="1"/>
          </p:cNvSpPr>
          <p:nvPr userDrawn="1"/>
        </p:nvSpPr>
        <p:spPr bwMode="auto">
          <a:xfrm>
            <a:off x="2214245" y="2895600"/>
            <a:ext cx="585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Century Gothic" pitchFamily="34" charset="0"/>
                <a:sym typeface="Franklin Gothic Medium" panose="020B0603020102090204" pitchFamily="34" charset="0"/>
              </a:rPr>
              <a:t>02</a:t>
            </a:r>
            <a:endParaRPr lang="en-US" altLang="zh-CN" sz="2800" b="1">
              <a:solidFill>
                <a:srgbClr val="A6A6A6"/>
              </a:solidFill>
              <a:latin typeface="Century Gothic" pitchFamily="34" charset="0"/>
              <a:sym typeface="Franklin Gothic Medium" panose="020B0603020102090204" pitchFamily="34" charset="0"/>
            </a:endParaRPr>
          </a:p>
        </p:txBody>
      </p:sp>
      <p:sp>
        <p:nvSpPr>
          <p:cNvPr id="11" name="Text Box 30"/>
          <p:cNvSpPr txBox="1">
            <a:spLocks noChangeArrowheads="1"/>
          </p:cNvSpPr>
          <p:nvPr userDrawn="1"/>
        </p:nvSpPr>
        <p:spPr bwMode="auto">
          <a:xfrm>
            <a:off x="3296920" y="2925445"/>
            <a:ext cx="639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第二部分</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sp>
        <p:nvSpPr>
          <p:cNvPr id="12" name="Line 4"/>
          <p:cNvSpPr>
            <a:spLocks noChangeShapeType="1"/>
          </p:cNvSpPr>
          <p:nvPr userDrawn="1"/>
        </p:nvSpPr>
        <p:spPr bwMode="auto">
          <a:xfrm>
            <a:off x="2141220" y="2040255"/>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3" name="Rectangle 12"/>
          <p:cNvSpPr>
            <a:spLocks noChangeArrowheads="1"/>
          </p:cNvSpPr>
          <p:nvPr userDrawn="1"/>
        </p:nvSpPr>
        <p:spPr bwMode="auto">
          <a:xfrm>
            <a:off x="2933383" y="2073592"/>
            <a:ext cx="144462" cy="6477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14" name="Text Box 18"/>
          <p:cNvSpPr txBox="1">
            <a:spLocks noChangeArrowheads="1"/>
          </p:cNvSpPr>
          <p:nvPr userDrawn="1"/>
        </p:nvSpPr>
        <p:spPr bwMode="auto">
          <a:xfrm>
            <a:off x="2214245" y="2154237"/>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Century Gothic" pitchFamily="34" charset="0"/>
                <a:sym typeface="Franklin Gothic Medium" panose="020B0603020102090204" pitchFamily="34" charset="0"/>
              </a:rPr>
              <a:t>01</a:t>
            </a:r>
            <a:endParaRPr lang="en-US" altLang="zh-CN" sz="2800" b="1">
              <a:solidFill>
                <a:srgbClr val="A6A6A6"/>
              </a:solidFill>
              <a:latin typeface="Century Gothic" pitchFamily="34" charset="0"/>
              <a:sym typeface="Franklin Gothic Medium" panose="020B0603020102090204" pitchFamily="34" charset="0"/>
            </a:endParaRPr>
          </a:p>
        </p:txBody>
      </p:sp>
      <p:sp>
        <p:nvSpPr>
          <p:cNvPr id="15" name="Text Box 30"/>
          <p:cNvSpPr txBox="1">
            <a:spLocks noChangeArrowheads="1"/>
          </p:cNvSpPr>
          <p:nvPr userDrawn="1"/>
        </p:nvSpPr>
        <p:spPr bwMode="auto">
          <a:xfrm>
            <a:off x="3296920" y="2182495"/>
            <a:ext cx="64065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第一部分</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
        <p:nvSpPr>
          <p:cNvPr id="16" name="Line 6"/>
          <p:cNvSpPr>
            <a:spLocks noChangeShapeType="1"/>
          </p:cNvSpPr>
          <p:nvPr userDrawn="1"/>
        </p:nvSpPr>
        <p:spPr bwMode="auto">
          <a:xfrm>
            <a:off x="2130108" y="4269105"/>
            <a:ext cx="756126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Line 7"/>
          <p:cNvSpPr>
            <a:spLocks noChangeShapeType="1"/>
          </p:cNvSpPr>
          <p:nvPr userDrawn="1"/>
        </p:nvSpPr>
        <p:spPr bwMode="auto">
          <a:xfrm>
            <a:off x="2130108" y="5012055"/>
            <a:ext cx="7561262"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 name="Rectangle 13"/>
          <p:cNvSpPr>
            <a:spLocks noChangeArrowheads="1"/>
          </p:cNvSpPr>
          <p:nvPr userDrawn="1"/>
        </p:nvSpPr>
        <p:spPr bwMode="auto">
          <a:xfrm>
            <a:off x="2922270" y="4313872"/>
            <a:ext cx="144463" cy="6477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lvl="1" algn="ctr"/>
            <a:endParaRPr lang="zh-CN" altLang="en-US" sz="7200">
              <a:solidFill>
                <a:schemeClr val="bg1"/>
              </a:solidFill>
              <a:latin typeface="Century Schoolbook" pitchFamily="18" charset="0"/>
              <a:sym typeface="Franklin Gothic Medium" panose="020B0603020102090204" pitchFamily="34" charset="0"/>
            </a:endParaRPr>
          </a:p>
        </p:txBody>
      </p:sp>
      <p:sp>
        <p:nvSpPr>
          <p:cNvPr id="19" name="Rectangle 14"/>
          <p:cNvSpPr>
            <a:spLocks noChangeArrowheads="1"/>
          </p:cNvSpPr>
          <p:nvPr userDrawn="1"/>
        </p:nvSpPr>
        <p:spPr bwMode="auto">
          <a:xfrm>
            <a:off x="2922270" y="3567112"/>
            <a:ext cx="144463" cy="64770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20" name="Text Box 19"/>
          <p:cNvSpPr txBox="1">
            <a:spLocks noChangeArrowheads="1"/>
          </p:cNvSpPr>
          <p:nvPr userDrawn="1"/>
        </p:nvSpPr>
        <p:spPr bwMode="auto">
          <a:xfrm>
            <a:off x="2214245" y="3641725"/>
            <a:ext cx="58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Century Gothic" pitchFamily="34" charset="0"/>
                <a:sym typeface="Franklin Gothic Medium" panose="020B0603020102090204" pitchFamily="34" charset="0"/>
              </a:rPr>
              <a:t>03</a:t>
            </a:r>
            <a:endParaRPr lang="en-US" altLang="zh-CN" sz="2800" b="1">
              <a:solidFill>
                <a:srgbClr val="A6A6A6"/>
              </a:solidFill>
              <a:latin typeface="Century Gothic" pitchFamily="34" charset="0"/>
              <a:sym typeface="Franklin Gothic Medium" panose="020B0603020102090204" pitchFamily="34" charset="0"/>
            </a:endParaRPr>
          </a:p>
        </p:txBody>
      </p:sp>
      <p:sp>
        <p:nvSpPr>
          <p:cNvPr id="21" name="Text Box 20"/>
          <p:cNvSpPr txBox="1">
            <a:spLocks noChangeArrowheads="1"/>
          </p:cNvSpPr>
          <p:nvPr userDrawn="1"/>
        </p:nvSpPr>
        <p:spPr bwMode="auto">
          <a:xfrm>
            <a:off x="2214245" y="4387850"/>
            <a:ext cx="58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Century Gothic" pitchFamily="34" charset="0"/>
                <a:sym typeface="Franklin Gothic Medium" panose="020B0603020102090204" pitchFamily="34" charset="0"/>
              </a:rPr>
              <a:t>04</a:t>
            </a:r>
            <a:endParaRPr lang="en-US" altLang="zh-CN" sz="2800" b="1">
              <a:solidFill>
                <a:srgbClr val="A6A6A6"/>
              </a:solidFill>
              <a:latin typeface="Century Gothic" pitchFamily="34" charset="0"/>
              <a:sym typeface="Franklin Gothic Medium" panose="020B0603020102090204" pitchFamily="34" charset="0"/>
            </a:endParaRPr>
          </a:p>
        </p:txBody>
      </p:sp>
      <p:sp>
        <p:nvSpPr>
          <p:cNvPr id="25" name="Text Box 32"/>
          <p:cNvSpPr txBox="1">
            <a:spLocks noChangeArrowheads="1"/>
          </p:cNvSpPr>
          <p:nvPr userDrawn="1"/>
        </p:nvSpPr>
        <p:spPr bwMode="auto">
          <a:xfrm>
            <a:off x="3296920" y="4408805"/>
            <a:ext cx="64065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第四部分</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sp>
        <p:nvSpPr>
          <p:cNvPr id="8222" name="Text Box 31"/>
          <p:cNvSpPr txBox="1">
            <a:spLocks noChangeArrowheads="1"/>
          </p:cNvSpPr>
          <p:nvPr userDrawn="1"/>
        </p:nvSpPr>
        <p:spPr bwMode="auto">
          <a:xfrm>
            <a:off x="3296920" y="3667760"/>
            <a:ext cx="63938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第三部分</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pic>
        <p:nvPicPr>
          <p:cNvPr id="6" name="图片 5" descr="logo2"/>
          <p:cNvPicPr>
            <a:picLocks noChangeAspect="1"/>
          </p:cNvPicPr>
          <p:nvPr userDrawn="1"/>
        </p:nvPicPr>
        <p:blipFill>
          <a:blip r:embed="rId2"/>
          <a:stretch>
            <a:fillRect/>
          </a:stretch>
        </p:blipFill>
        <p:spPr>
          <a:xfrm>
            <a:off x="177165" y="75565"/>
            <a:ext cx="622300" cy="609600"/>
          </a:xfrm>
          <a:prstGeom prst="rect">
            <a:avLst/>
          </a:prstGeom>
        </p:spPr>
      </p:pic>
      <p:sp>
        <p:nvSpPr>
          <p:cNvPr id="60" name="Text Box 30"/>
          <p:cNvSpPr txBox="1">
            <a:spLocks noChangeArrowheads="1"/>
          </p:cNvSpPr>
          <p:nvPr userDrawn="1"/>
        </p:nvSpPr>
        <p:spPr bwMode="auto">
          <a:xfrm>
            <a:off x="977900" y="149860"/>
            <a:ext cx="64065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目录</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pic>
        <p:nvPicPr>
          <p:cNvPr id="7" name="图片 6" descr="logo2"/>
          <p:cNvPicPr>
            <a:picLocks noChangeAspect="1"/>
          </p:cNvPicPr>
          <p:nvPr userDrawn="1"/>
        </p:nvPicPr>
        <p:blipFill>
          <a:blip r:embed="rId2"/>
          <a:stretch>
            <a:fillRect/>
          </a:stretch>
        </p:blipFill>
        <p:spPr>
          <a:xfrm>
            <a:off x="177165" y="75565"/>
            <a:ext cx="622300" cy="609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38200" y="1644650"/>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644650"/>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pic>
        <p:nvPicPr>
          <p:cNvPr id="8" name="图片 7" descr="logo2"/>
          <p:cNvPicPr>
            <a:picLocks noChangeAspect="1"/>
          </p:cNvPicPr>
          <p:nvPr userDrawn="1"/>
        </p:nvPicPr>
        <p:blipFill>
          <a:blip r:embed="rId2"/>
          <a:stretch>
            <a:fillRect/>
          </a:stretch>
        </p:blipFill>
        <p:spPr>
          <a:xfrm>
            <a:off x="177165" y="75565"/>
            <a:ext cx="622300" cy="609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090254" y="156126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090254" y="244820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60418" y="156126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60418" y="244820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pic>
        <p:nvPicPr>
          <p:cNvPr id="10" name="图片 9" descr="logo2"/>
          <p:cNvPicPr>
            <a:picLocks noChangeAspect="1"/>
          </p:cNvPicPr>
          <p:nvPr userDrawn="1"/>
        </p:nvPicPr>
        <p:blipFill>
          <a:blip r:embed="rId2"/>
          <a:stretch>
            <a:fillRect/>
          </a:stretch>
        </p:blipFill>
        <p:spPr>
          <a:xfrm>
            <a:off x="177165" y="75565"/>
            <a:ext cx="622300" cy="609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5.png"/><Relationship Id="rId10" Type="http://schemas.openxmlformats.org/officeDocument/2006/relationships/image" Target="../media/image4.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23副本"/>
          <p:cNvPicPr>
            <a:picLocks noChangeAspect="1"/>
          </p:cNvPicPr>
          <p:nvPr userDrawn="1"/>
        </p:nvPicPr>
        <p:blipFill>
          <a:blip r:embed="rId9"/>
          <a:stretch>
            <a:fillRect/>
          </a:stretch>
        </p:blipFill>
        <p:spPr>
          <a:xfrm>
            <a:off x="3175" y="6506845"/>
            <a:ext cx="12185650" cy="353060"/>
          </a:xfrm>
          <a:prstGeom prst="rect">
            <a:avLst/>
          </a:prstGeom>
        </p:spPr>
      </p:pic>
      <p:sp>
        <p:nvSpPr>
          <p:cNvPr id="6" name="灯片编号占位符 5"/>
          <p:cNvSpPr>
            <a:spLocks noGrp="1"/>
          </p:cNvSpPr>
          <p:nvPr>
            <p:ph type="sldNum" sz="quarter" idx="4"/>
          </p:nvPr>
        </p:nvSpPr>
        <p:spPr>
          <a:xfrm>
            <a:off x="1575435" y="6506845"/>
            <a:ext cx="6921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D9BB5D0-35E4-459D-AEF3-FE4D7C45CC19}" type="slidenum">
              <a:rPr lang="zh-CN" altLang="en-US" smtClean="0"/>
            </a:fld>
            <a:endParaRPr lang="zh-CN" altLang="en-US"/>
          </a:p>
        </p:txBody>
      </p:sp>
      <p:sp>
        <p:nvSpPr>
          <p:cNvPr id="1030" name="矩形 8"/>
          <p:cNvSpPr>
            <a:spLocks noChangeArrowheads="1"/>
          </p:cNvSpPr>
          <p:nvPr userDrawn="1"/>
        </p:nvSpPr>
        <p:spPr bwMode="auto">
          <a:xfrm>
            <a:off x="-9525" y="727075"/>
            <a:ext cx="12185015" cy="134620"/>
          </a:xfrm>
          <a:prstGeom prst="rect">
            <a:avLst/>
          </a:prstGeom>
          <a:gradFill rotWithShape="1">
            <a:gsLst>
              <a:gs pos="0">
                <a:srgbClr val="FFC000"/>
              </a:gs>
              <a:gs pos="25000">
                <a:srgbClr val="4BACC6"/>
              </a:gs>
              <a:gs pos="73999">
                <a:srgbClr val="7030A0"/>
              </a:gs>
              <a:gs pos="100000">
                <a:srgbClr val="FFFFFF"/>
              </a:gs>
            </a:gsLst>
            <a:lin ang="0" scaled="1"/>
          </a:gradFill>
          <a:ln>
            <a:noFill/>
          </a:ln>
        </p:spPr>
        <p:txBody>
          <a:bodyPr anchor="ct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algn="ctr">
              <a:defRPr/>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pic>
        <p:nvPicPr>
          <p:cNvPr id="12" name="图片 11" descr="hg_logo_b"/>
          <p:cNvPicPr>
            <a:picLocks noChangeAspect="1"/>
          </p:cNvPicPr>
          <p:nvPr userDrawn="1"/>
        </p:nvPicPr>
        <p:blipFill>
          <a:blip r:embed="rId10"/>
          <a:stretch>
            <a:fillRect/>
          </a:stretch>
        </p:blipFill>
        <p:spPr>
          <a:xfrm>
            <a:off x="9910445" y="11430"/>
            <a:ext cx="2278380" cy="691515"/>
          </a:xfrm>
          <a:prstGeom prst="rect">
            <a:avLst/>
          </a:prstGeom>
        </p:spPr>
      </p:pic>
      <p:pic>
        <p:nvPicPr>
          <p:cNvPr id="15" name="图片 14" descr="图片234"/>
          <p:cNvPicPr>
            <a:picLocks noChangeAspect="1"/>
          </p:cNvPicPr>
          <p:nvPr userDrawn="1"/>
        </p:nvPicPr>
        <p:blipFill>
          <a:blip r:embed="rId11"/>
          <a:stretch>
            <a:fillRect/>
          </a:stretch>
        </p:blipFill>
        <p:spPr>
          <a:xfrm>
            <a:off x="-5715" y="6506210"/>
            <a:ext cx="12200400" cy="3541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9.png"/><Relationship Id="rId1"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custDataLst>
              <p:tags r:id="rId1"/>
            </p:custDataLst>
          </p:nvPr>
        </p:nvSpPr>
        <p:spPr>
          <a:xfrm>
            <a:off x="19685" y="1685925"/>
            <a:ext cx="6612255" cy="1628775"/>
          </a:xfrm>
          <a:prstGeom prst="rect">
            <a:avLst/>
          </a:prstGeom>
          <a:noFill/>
          <a:ln>
            <a:noFill/>
          </a:ln>
        </p:spPr>
        <p:txBody>
          <a:bodyPr vert="horz" wrap="square" lIns="91440" tIns="45720" rIns="91440" bIns="45720" numCol="1" anchor="ctr" anchorCtr="0" compatLnSpc="1">
            <a:normAutofit fontScale="90000"/>
          </a:bodyPr>
          <a:lstStyle>
            <a:lvl1pPr algn="l" rtl="0" eaLnBrk="0" fontAlgn="base" hangingPunct="0">
              <a:spcBef>
                <a:spcPct val="0"/>
              </a:spcBef>
              <a:spcAft>
                <a:spcPct val="0"/>
              </a:spcAft>
              <a:defRPr sz="2800" b="1">
                <a:solidFill>
                  <a:srgbClr val="FFFF00"/>
                </a:solidFill>
                <a:latin typeface="+mj-lt"/>
                <a:ea typeface="+mj-ea"/>
                <a:cs typeface="+mj-cs"/>
                <a:sym typeface="Franklin Gothic Medium" panose="020B0603020102090204" pitchFamily="34" charset="0"/>
              </a:defRPr>
            </a:lvl1pPr>
            <a:lvl2pPr algn="l" rtl="0" eaLnBrk="0" fontAlgn="base" hangingPunct="0">
              <a:spcBef>
                <a:spcPct val="0"/>
              </a:spcBef>
              <a:spcAft>
                <a:spcPct val="0"/>
              </a:spcAft>
              <a:defRPr sz="2800" b="1">
                <a:solidFill>
                  <a:srgbClr val="FFFF00"/>
                </a:solidFill>
                <a:latin typeface="微软雅黑" panose="020B0503020204020204" charset="-122"/>
                <a:ea typeface="微软雅黑" panose="020B0503020204020204" charset="-122"/>
                <a:sym typeface="Franklin Gothic Medium" panose="020B0603020102090204" pitchFamily="34" charset="0"/>
              </a:defRPr>
            </a:lvl2pPr>
            <a:lvl3pPr algn="l" rtl="0" eaLnBrk="0" fontAlgn="base" hangingPunct="0">
              <a:spcBef>
                <a:spcPct val="0"/>
              </a:spcBef>
              <a:spcAft>
                <a:spcPct val="0"/>
              </a:spcAft>
              <a:defRPr sz="2800" b="1">
                <a:solidFill>
                  <a:srgbClr val="FFFF00"/>
                </a:solidFill>
                <a:latin typeface="微软雅黑" panose="020B0503020204020204" charset="-122"/>
                <a:ea typeface="微软雅黑" panose="020B0503020204020204" charset="-122"/>
                <a:sym typeface="Franklin Gothic Medium" panose="020B0603020102090204" pitchFamily="34" charset="0"/>
              </a:defRPr>
            </a:lvl3pPr>
            <a:lvl4pPr algn="l" rtl="0" eaLnBrk="0" fontAlgn="base" hangingPunct="0">
              <a:spcBef>
                <a:spcPct val="0"/>
              </a:spcBef>
              <a:spcAft>
                <a:spcPct val="0"/>
              </a:spcAft>
              <a:defRPr sz="2800" b="1">
                <a:solidFill>
                  <a:srgbClr val="FFFF00"/>
                </a:solidFill>
                <a:latin typeface="微软雅黑" panose="020B0503020204020204" charset="-122"/>
                <a:ea typeface="微软雅黑" panose="020B0503020204020204" charset="-122"/>
                <a:sym typeface="Franklin Gothic Medium" panose="020B0603020102090204" pitchFamily="34" charset="0"/>
              </a:defRPr>
            </a:lvl4pPr>
            <a:lvl5pPr algn="l" rtl="0" eaLnBrk="0" fontAlgn="base" hangingPunct="0">
              <a:spcBef>
                <a:spcPct val="0"/>
              </a:spcBef>
              <a:spcAft>
                <a:spcPct val="0"/>
              </a:spcAft>
              <a:defRPr sz="2800" b="1">
                <a:solidFill>
                  <a:srgbClr val="FFFF00"/>
                </a:solidFill>
                <a:latin typeface="微软雅黑" panose="020B0503020204020204" charset="-122"/>
                <a:ea typeface="微软雅黑" panose="020B0503020204020204" charset="-122"/>
                <a:sym typeface="Franklin Gothic Medium" panose="020B0603020102090204" pitchFamily="34" charset="0"/>
              </a:defRPr>
            </a:lvl5pPr>
            <a:lvl6pPr marL="457200" algn="l" rtl="0" eaLnBrk="0" fontAlgn="base" hangingPunct="0">
              <a:spcBef>
                <a:spcPct val="0"/>
              </a:spcBef>
              <a:spcAft>
                <a:spcPct val="0"/>
              </a:spcAft>
              <a:defRPr sz="2800" b="1">
                <a:solidFill>
                  <a:srgbClr val="FFFF00"/>
                </a:solidFill>
                <a:latin typeface="微软雅黑" panose="020B0503020204020204" charset="-122"/>
                <a:ea typeface="微软雅黑" panose="020B0503020204020204" charset="-122"/>
                <a:sym typeface="Franklin Gothic Medium" panose="020B0603020102090204" pitchFamily="34" charset="0"/>
              </a:defRPr>
            </a:lvl6pPr>
            <a:lvl7pPr marL="914400" algn="l" rtl="0" eaLnBrk="0" fontAlgn="base" hangingPunct="0">
              <a:spcBef>
                <a:spcPct val="0"/>
              </a:spcBef>
              <a:spcAft>
                <a:spcPct val="0"/>
              </a:spcAft>
              <a:defRPr sz="2800" b="1">
                <a:solidFill>
                  <a:srgbClr val="FFFF00"/>
                </a:solidFill>
                <a:latin typeface="微软雅黑" panose="020B0503020204020204" charset="-122"/>
                <a:ea typeface="微软雅黑" panose="020B0503020204020204" charset="-122"/>
                <a:sym typeface="Franklin Gothic Medium" panose="020B0603020102090204" pitchFamily="34" charset="0"/>
              </a:defRPr>
            </a:lvl7pPr>
            <a:lvl8pPr marL="1371600" algn="l" rtl="0" eaLnBrk="0" fontAlgn="base" hangingPunct="0">
              <a:spcBef>
                <a:spcPct val="0"/>
              </a:spcBef>
              <a:spcAft>
                <a:spcPct val="0"/>
              </a:spcAft>
              <a:defRPr sz="2800" b="1">
                <a:solidFill>
                  <a:srgbClr val="FFFF00"/>
                </a:solidFill>
                <a:latin typeface="微软雅黑" panose="020B0503020204020204" charset="-122"/>
                <a:ea typeface="微软雅黑" panose="020B0503020204020204" charset="-122"/>
                <a:sym typeface="Franklin Gothic Medium" panose="020B0603020102090204" pitchFamily="34" charset="0"/>
              </a:defRPr>
            </a:lvl8pPr>
            <a:lvl9pPr marL="1828800" algn="l" rtl="0" eaLnBrk="0" fontAlgn="base" hangingPunct="0">
              <a:spcBef>
                <a:spcPct val="0"/>
              </a:spcBef>
              <a:spcAft>
                <a:spcPct val="0"/>
              </a:spcAft>
              <a:defRPr sz="2800" b="1">
                <a:solidFill>
                  <a:srgbClr val="FFFF00"/>
                </a:solidFill>
                <a:latin typeface="微软雅黑" panose="020B0503020204020204" charset="-122"/>
                <a:ea typeface="微软雅黑" panose="020B0503020204020204" charset="-122"/>
                <a:sym typeface="Franklin Gothic Medium" panose="020B0603020102090204" pitchFamily="34" charset="0"/>
              </a:defRPr>
            </a:lvl9pPr>
          </a:lstStyle>
          <a:p>
            <a:pPr>
              <a:lnSpc>
                <a:spcPct val="120000"/>
              </a:lnSpc>
            </a:pPr>
            <a:r>
              <a:rPr lang="zh-CN" altLang="en-US" sz="4000" dirty="0"/>
              <a:t>智能综合监控平台（</a:t>
            </a:r>
            <a:r>
              <a:rPr lang="en-US" altLang="zh-CN" sz="4000" dirty="0"/>
              <a:t>A-view</a:t>
            </a:r>
            <a:r>
              <a:rPr lang="zh-CN" altLang="en-US" sz="4000" dirty="0"/>
              <a:t>）</a:t>
            </a:r>
            <a:endParaRPr lang="zh-CN" altLang="en-US" sz="4000" dirty="0"/>
          </a:p>
          <a:p>
            <a:pPr>
              <a:lnSpc>
                <a:spcPct val="120000"/>
              </a:lnSpc>
            </a:pPr>
            <a:r>
              <a:rPr lang="zh-CN" altLang="en-US" sz="4000" dirty="0"/>
              <a:t>介绍与交流</a:t>
            </a:r>
            <a:endParaRPr lang="zh-CN" altLang="en-US" sz="4000" dirty="0"/>
          </a:p>
        </p:txBody>
      </p:sp>
      <p:sp>
        <p:nvSpPr>
          <p:cNvPr id="4" name="TextBox 4"/>
          <p:cNvSpPr txBox="1"/>
          <p:nvPr/>
        </p:nvSpPr>
        <p:spPr>
          <a:xfrm>
            <a:off x="55245" y="5871845"/>
            <a:ext cx="3028950" cy="460375"/>
          </a:xfrm>
          <a:prstGeom prst="rect">
            <a:avLst/>
          </a:prstGeom>
          <a:noFill/>
        </p:spPr>
        <p:txBody>
          <a:bodyPr wrap="square" rtlCol="0">
            <a:spAutoFit/>
          </a:bodyPr>
          <a:p>
            <a:r>
              <a:rPr lang="en-US" sz="2400" b="1" dirty="0">
                <a:solidFill>
                  <a:schemeClr val="bg1">
                    <a:lumMod val="95000"/>
                  </a:schemeClr>
                </a:solidFill>
                <a:latin typeface="+mj-ea"/>
                <a:ea typeface="+mj-ea"/>
                <a:sym typeface="+mn-ea"/>
              </a:rPr>
              <a:t>2020年8月18日</a:t>
            </a:r>
            <a:endParaRPr lang="zh-CN" altLang="en-US" sz="2400" b="1" dirty="0">
              <a:solidFill>
                <a:schemeClr val="bg1">
                  <a:lumMod val="95000"/>
                </a:schemeClr>
              </a:solidFill>
              <a:latin typeface="+mj-ea"/>
              <a:ea typeface="+mj-ea"/>
              <a:sym typeface="+mn-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处理性能</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p:cNvPicPr>
            <a:picLocks noChangeAspect="1"/>
          </p:cNvPicPr>
          <p:nvPr/>
        </p:nvPicPr>
        <p:blipFill>
          <a:blip r:embed="rId1"/>
          <a:stretch>
            <a:fillRect/>
          </a:stretch>
        </p:blipFill>
        <p:spPr>
          <a:xfrm>
            <a:off x="419100" y="3991610"/>
            <a:ext cx="11354435" cy="2425700"/>
          </a:xfrm>
          <a:prstGeom prst="rect">
            <a:avLst/>
          </a:prstGeom>
        </p:spPr>
      </p:pic>
      <p:grpSp>
        <p:nvGrpSpPr>
          <p:cNvPr id="65" name="组合 64"/>
          <p:cNvGrpSpPr/>
          <p:nvPr/>
        </p:nvGrpSpPr>
        <p:grpSpPr>
          <a:xfrm>
            <a:off x="2189163" y="1216343"/>
            <a:ext cx="7144702" cy="995997"/>
            <a:chOff x="5039" y="1801"/>
            <a:chExt cx="11251" cy="1568"/>
          </a:xfrm>
        </p:grpSpPr>
        <p:sp>
          <p:nvSpPr>
            <p:cNvPr id="53" name="Rectangle 71"/>
            <p:cNvSpPr/>
            <p:nvPr/>
          </p:nvSpPr>
          <p:spPr>
            <a:xfrm>
              <a:off x="5039" y="1801"/>
              <a:ext cx="1033" cy="1027"/>
            </a:xfrm>
            <a:prstGeom prst="rect">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3765">
                <a:defRPr/>
              </a:pPr>
              <a:endParaRPr lang="en-US" sz="900">
                <a:solidFill>
                  <a:schemeClr val="tx1"/>
                </a:solidFill>
                <a:cs typeface="Lato Light"/>
                <a:sym typeface="Century Gothic" pitchFamily="34" charset="0"/>
              </a:endParaRPr>
            </a:p>
          </p:txBody>
        </p:sp>
        <p:sp>
          <p:nvSpPr>
            <p:cNvPr id="59" name="TextBox 46"/>
            <p:cNvSpPr txBox="1">
              <a:spLocks noChangeArrowheads="1"/>
            </p:cNvSpPr>
            <p:nvPr/>
          </p:nvSpPr>
          <p:spPr bwMode="auto">
            <a:xfrm>
              <a:off x="6653" y="2003"/>
              <a:ext cx="9637"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b="1">
                  <a:solidFill>
                    <a:srgbClr val="46556A"/>
                  </a:solidFill>
                  <a:latin typeface="Century Gothic" pitchFamily="34" charset="0"/>
                  <a:ea typeface="微软雅黑" panose="020B0503020204020204" charset="-122"/>
                  <a:sym typeface="Century Gothic" pitchFamily="34" charset="0"/>
                </a:rPr>
                <a:t>监控资源</a:t>
              </a:r>
              <a:r>
                <a:rPr lang="en-US" altLang="zh-CN" b="1">
                  <a:solidFill>
                    <a:srgbClr val="46556A"/>
                  </a:solidFill>
                  <a:latin typeface="Century Gothic" pitchFamily="34" charset="0"/>
                  <a:ea typeface="微软雅黑" panose="020B0503020204020204" charset="-122"/>
                  <a:sym typeface="Century Gothic" pitchFamily="34" charset="0"/>
                </a:rPr>
                <a:t>3500+</a:t>
              </a:r>
              <a:r>
                <a:rPr lang="zh-CN" altLang="en-US" b="1">
                  <a:solidFill>
                    <a:srgbClr val="46556A"/>
                  </a:solidFill>
                  <a:latin typeface="Century Gothic" pitchFamily="34" charset="0"/>
                  <a:ea typeface="微软雅黑" panose="020B0503020204020204" charset="-122"/>
                  <a:sym typeface="Century Gothic" pitchFamily="34" charset="0"/>
                </a:rPr>
                <a:t>，资源类型二十余种</a:t>
              </a:r>
              <a:endParaRPr lang="zh-CN" altLang="en-US" b="1">
                <a:solidFill>
                  <a:srgbClr val="46556A"/>
                </a:solidFill>
                <a:latin typeface="Century Gothic" pitchFamily="34" charset="0"/>
                <a:ea typeface="微软雅黑" panose="020B0503020204020204" charset="-122"/>
                <a:sym typeface="Century Gothic" pitchFamily="34" charset="0"/>
              </a:endParaRPr>
            </a:p>
          </p:txBody>
        </p:sp>
        <p:sp>
          <p:nvSpPr>
            <p:cNvPr id="62" name="文本框 61"/>
            <p:cNvSpPr txBox="1"/>
            <p:nvPr/>
          </p:nvSpPr>
          <p:spPr>
            <a:xfrm>
              <a:off x="6653" y="2547"/>
              <a:ext cx="9636" cy="822"/>
            </a:xfrm>
            <a:prstGeom prst="rect">
              <a:avLst/>
            </a:prstGeom>
            <a:noFill/>
            <a:ln>
              <a:noFill/>
            </a:ln>
          </p:spPr>
          <p:txBody>
            <a:bodyPr wrap="square" rtlCol="0">
              <a:spAutoFit/>
            </a:bodyPr>
            <a:lstStyle/>
            <a:p>
              <a:r>
                <a:rPr lang="zh-CN" altLang="en-US" sz="1400" dirty="0">
                  <a:solidFill>
                    <a:sysClr val="windowText" lastClr="000000"/>
                  </a:solidFill>
                  <a:latin typeface="微软雅黑" panose="020B0503020204020204" charset="-122"/>
                  <a:ea typeface="微软雅黑" panose="020B0503020204020204" charset="-122"/>
                  <a:sym typeface="+mn-ea"/>
                </a:rPr>
                <a:t>监控资源量大，效率高，支持横向扩展</a:t>
              </a:r>
              <a:endParaRPr lang="zh-CN" altLang="en-US" sz="1400" dirty="0">
                <a:solidFill>
                  <a:sysClr val="windowText" lastClr="000000"/>
                </a:solidFill>
                <a:latin typeface="微软雅黑" panose="020B0503020204020204" charset="-122"/>
                <a:ea typeface="微软雅黑" panose="020B0503020204020204" charset="-122"/>
              </a:endParaRPr>
            </a:p>
            <a:p>
              <a:r>
                <a:rPr lang="zh-CN" altLang="en-US" sz="1400" dirty="0">
                  <a:solidFill>
                    <a:sysClr val="windowText" lastClr="000000"/>
                  </a:solidFill>
                  <a:latin typeface="微软雅黑" panose="020B0503020204020204" charset="-122"/>
                  <a:ea typeface="微软雅黑" panose="020B0503020204020204" charset="-122"/>
                </a:rPr>
                <a:t>资源类型丰富，涵盖机房内大部分设备</a:t>
              </a:r>
              <a:endParaRPr lang="zh-CN" altLang="en-US" sz="1400" dirty="0">
                <a:solidFill>
                  <a:sysClr val="windowText" lastClr="000000"/>
                </a:solidFill>
                <a:latin typeface="微软雅黑" panose="020B0503020204020204" charset="-122"/>
                <a:ea typeface="微软雅黑" panose="020B0503020204020204" charset="-122"/>
              </a:endParaRPr>
            </a:p>
          </p:txBody>
        </p:sp>
      </p:grpSp>
      <p:grpSp>
        <p:nvGrpSpPr>
          <p:cNvPr id="66" name="组合 65"/>
          <p:cNvGrpSpPr/>
          <p:nvPr/>
        </p:nvGrpSpPr>
        <p:grpSpPr>
          <a:xfrm>
            <a:off x="3325495" y="2687320"/>
            <a:ext cx="7144385" cy="995680"/>
            <a:chOff x="5039" y="1801"/>
            <a:chExt cx="11251" cy="1568"/>
          </a:xfrm>
        </p:grpSpPr>
        <p:sp>
          <p:nvSpPr>
            <p:cNvPr id="67" name="Rectangle 71"/>
            <p:cNvSpPr/>
            <p:nvPr/>
          </p:nvSpPr>
          <p:spPr>
            <a:xfrm>
              <a:off x="5039" y="1801"/>
              <a:ext cx="1033" cy="1027"/>
            </a:xfrm>
            <a:prstGeom prst="rect">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3765">
                <a:defRPr/>
              </a:pPr>
              <a:endParaRPr lang="en-US" sz="900">
                <a:solidFill>
                  <a:schemeClr val="tx1"/>
                </a:solidFill>
                <a:cs typeface="Lato Light"/>
                <a:sym typeface="Century Gothic" pitchFamily="34" charset="0"/>
              </a:endParaRPr>
            </a:p>
          </p:txBody>
        </p:sp>
        <p:sp>
          <p:nvSpPr>
            <p:cNvPr id="68" name="TextBox 46"/>
            <p:cNvSpPr txBox="1">
              <a:spLocks noChangeArrowheads="1"/>
            </p:cNvSpPr>
            <p:nvPr/>
          </p:nvSpPr>
          <p:spPr bwMode="auto">
            <a:xfrm>
              <a:off x="6653" y="2003"/>
              <a:ext cx="9637"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b="1">
                  <a:solidFill>
                    <a:srgbClr val="46556A"/>
                  </a:solidFill>
                  <a:latin typeface="Century Gothic" pitchFamily="34" charset="0"/>
                  <a:ea typeface="微软雅黑" panose="020B0503020204020204" charset="-122"/>
                  <a:sym typeface="Century Gothic" pitchFamily="34" charset="0"/>
                </a:rPr>
                <a:t>日采集量</a:t>
              </a:r>
              <a:r>
                <a:rPr lang="en-US" altLang="zh-CN" b="1">
                  <a:solidFill>
                    <a:srgbClr val="46556A"/>
                  </a:solidFill>
                  <a:latin typeface="Century Gothic" pitchFamily="34" charset="0"/>
                  <a:ea typeface="微软雅黑" panose="020B0503020204020204" charset="-122"/>
                  <a:sym typeface="Century Gothic" pitchFamily="34" charset="0"/>
                </a:rPr>
                <a:t>8</a:t>
              </a:r>
              <a:r>
                <a:rPr lang="zh-CN" altLang="en-US" b="1">
                  <a:solidFill>
                    <a:srgbClr val="46556A"/>
                  </a:solidFill>
                  <a:latin typeface="Century Gothic" pitchFamily="34" charset="0"/>
                  <a:ea typeface="微软雅黑" panose="020B0503020204020204" charset="-122"/>
                  <a:sym typeface="Century Gothic" pitchFamily="34" charset="0"/>
                </a:rPr>
                <a:t>千万</a:t>
              </a:r>
              <a:r>
                <a:rPr lang="en-US" altLang="zh-CN" b="1">
                  <a:solidFill>
                    <a:srgbClr val="46556A"/>
                  </a:solidFill>
                  <a:latin typeface="Century Gothic" pitchFamily="34" charset="0"/>
                  <a:ea typeface="微软雅黑" panose="020B0503020204020204" charset="-122"/>
                  <a:sym typeface="Century Gothic" pitchFamily="34" charset="0"/>
                </a:rPr>
                <a:t>+</a:t>
              </a:r>
              <a:r>
                <a:rPr lang="zh-CN" altLang="en-US" b="1">
                  <a:solidFill>
                    <a:srgbClr val="46556A"/>
                  </a:solidFill>
                  <a:latin typeface="Century Gothic" pitchFamily="34" charset="0"/>
                  <a:ea typeface="微软雅黑" panose="020B0503020204020204" charset="-122"/>
                  <a:sym typeface="Century Gothic" pitchFamily="34" charset="0"/>
                </a:rPr>
                <a:t>条，日入库量近</a:t>
              </a:r>
              <a:r>
                <a:rPr lang="en-US" altLang="zh-CN" b="1">
                  <a:solidFill>
                    <a:srgbClr val="46556A"/>
                  </a:solidFill>
                  <a:latin typeface="Century Gothic" pitchFamily="34" charset="0"/>
                  <a:ea typeface="微软雅黑" panose="020B0503020204020204" charset="-122"/>
                  <a:sym typeface="Century Gothic" pitchFamily="34" charset="0"/>
                </a:rPr>
                <a:t>1</a:t>
              </a:r>
              <a:r>
                <a:rPr lang="zh-CN" altLang="en-US" b="1">
                  <a:solidFill>
                    <a:srgbClr val="46556A"/>
                  </a:solidFill>
                  <a:latin typeface="Century Gothic" pitchFamily="34" charset="0"/>
                  <a:ea typeface="微软雅黑" panose="020B0503020204020204" charset="-122"/>
                  <a:sym typeface="Century Gothic" pitchFamily="34" charset="0"/>
                </a:rPr>
                <a:t>亿条</a:t>
              </a:r>
              <a:endParaRPr lang="zh-CN" altLang="en-US" b="1">
                <a:solidFill>
                  <a:srgbClr val="46556A"/>
                </a:solidFill>
                <a:latin typeface="Century Gothic" pitchFamily="34" charset="0"/>
                <a:ea typeface="微软雅黑" panose="020B0503020204020204" charset="-122"/>
                <a:sym typeface="Century Gothic" pitchFamily="34" charset="0"/>
              </a:endParaRPr>
            </a:p>
          </p:txBody>
        </p:sp>
        <p:sp>
          <p:nvSpPr>
            <p:cNvPr id="69" name="文本框 68"/>
            <p:cNvSpPr txBox="1"/>
            <p:nvPr/>
          </p:nvSpPr>
          <p:spPr>
            <a:xfrm>
              <a:off x="6653" y="2547"/>
              <a:ext cx="9636" cy="822"/>
            </a:xfrm>
            <a:prstGeom prst="rect">
              <a:avLst/>
            </a:prstGeom>
            <a:noFill/>
            <a:ln>
              <a:noFill/>
            </a:ln>
          </p:spPr>
          <p:txBody>
            <a:bodyPr wrap="square" rtlCol="0">
              <a:spAutoFit/>
            </a:bodyPr>
            <a:lstStyle/>
            <a:p>
              <a:r>
                <a:rPr lang="zh-CN" altLang="en-US" sz="1400" dirty="0">
                  <a:solidFill>
                    <a:sysClr val="windowText" lastClr="000000"/>
                  </a:solidFill>
                  <a:latin typeface="微软雅黑" panose="020B0503020204020204" charset="-122"/>
                  <a:ea typeface="微软雅黑" panose="020B0503020204020204" charset="-122"/>
                </a:rPr>
                <a:t>采集频率小到分钟，采集指标近三百个</a:t>
              </a:r>
              <a:endParaRPr lang="zh-CN" altLang="en-US" sz="1400" dirty="0">
                <a:solidFill>
                  <a:sysClr val="windowText" lastClr="000000"/>
                </a:solidFill>
                <a:latin typeface="微软雅黑" panose="020B0503020204020204" charset="-122"/>
                <a:ea typeface="微软雅黑" panose="020B0503020204020204" charset="-122"/>
              </a:endParaRPr>
            </a:p>
            <a:p>
              <a:r>
                <a:rPr lang="zh-CN" altLang="en-US" sz="1400" dirty="0">
                  <a:solidFill>
                    <a:sysClr val="windowText" lastClr="000000"/>
                  </a:solidFill>
                  <a:latin typeface="微软雅黑" panose="020B0503020204020204" charset="-122"/>
                  <a:ea typeface="微软雅黑" panose="020B0503020204020204" charset="-122"/>
                </a:rPr>
                <a:t>采集结果入库及时，性能指标实时统计汇总性能走势</a:t>
              </a:r>
              <a:endParaRPr lang="zh-CN" altLang="en-US" sz="1400" dirty="0">
                <a:solidFill>
                  <a:sysClr val="windowText" lastClr="000000"/>
                </a:solidFill>
                <a:latin typeface="微软雅黑" panose="020B0503020204020204" charset="-122"/>
                <a:ea typeface="微软雅黑" panose="020B050302020402020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系统（数据）对接</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43" name="Group 28出自【趣你的PPT】(微信:qunideppt)：最优质的PPT资源库"/>
          <p:cNvGrpSpPr/>
          <p:nvPr/>
        </p:nvGrpSpPr>
        <p:grpSpPr>
          <a:xfrm>
            <a:off x="1808187" y="3946192"/>
            <a:ext cx="1615034" cy="1873566"/>
            <a:chOff x="6311924" y="3243509"/>
            <a:chExt cx="1322719" cy="1534457"/>
          </a:xfrm>
        </p:grpSpPr>
        <p:grpSp>
          <p:nvGrpSpPr>
            <p:cNvPr id="44" name="组合 15"/>
            <p:cNvGrpSpPr/>
            <p:nvPr/>
          </p:nvGrpSpPr>
          <p:grpSpPr bwMode="auto">
            <a:xfrm rot="16200000">
              <a:off x="6206055" y="3349378"/>
              <a:ext cx="1534457" cy="1322719"/>
              <a:chOff x="2447765" y="1124448"/>
              <a:chExt cx="2232248" cy="1924647"/>
            </a:xfrm>
          </p:grpSpPr>
          <p:sp>
            <p:nvSpPr>
              <p:cNvPr id="47" name="出自【趣你的PPT】(微信:qunideppt)：最优质的PPT资源库"/>
              <p:cNvSpPr/>
              <p:nvPr/>
            </p:nvSpPr>
            <p:spPr>
              <a:xfrm>
                <a:off x="2447765" y="1124448"/>
                <a:ext cx="2232248" cy="1924647"/>
              </a:xfrm>
              <a:prstGeom prst="hexagon">
                <a:avLst>
                  <a:gd name="adj" fmla="val 28044"/>
                  <a:gd name="vf" fmla="val 115470"/>
                </a:avLst>
              </a:prstGeom>
              <a:solidFill>
                <a:srgbClr val="206A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出自【趣你的PPT】(微信:qunideppt)：最优质的PPT资源库"/>
              <p:cNvSpPr/>
              <p:nvPr/>
            </p:nvSpPr>
            <p:spPr>
              <a:xfrm>
                <a:off x="2696411" y="1220958"/>
                <a:ext cx="1734956" cy="1731626"/>
              </a:xfrm>
              <a:prstGeom prst="ellipse">
                <a:avLst/>
              </a:prstGeom>
              <a:solidFill>
                <a:schemeClr val="accent6">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56" name="出自【趣你的PPT】(微信:qunideppt)：最优质的PPT资源库"/>
            <p:cNvSpPr txBox="1">
              <a:spLocks noChangeArrowheads="1"/>
            </p:cNvSpPr>
            <p:nvPr/>
          </p:nvSpPr>
          <p:spPr bwMode="auto">
            <a:xfrm>
              <a:off x="6649190" y="3670813"/>
              <a:ext cx="649044" cy="67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90204" pitchFamily="34" charset="0"/>
                  <a:ea typeface="宋体" panose="02010600030101010101" charset="-122"/>
                </a:defRPr>
              </a:lvl1pPr>
              <a:lvl2pPr marL="742950" indent="-285750">
                <a:defRPr>
                  <a:solidFill>
                    <a:schemeClr val="tx1"/>
                  </a:solidFill>
                  <a:latin typeface="Arial" panose="020B0604020202090204" pitchFamily="34" charset="0"/>
                  <a:ea typeface="宋体" panose="02010600030101010101" charset="-122"/>
                </a:defRPr>
              </a:lvl2pPr>
              <a:lvl3pPr marL="1143000" indent="-228600">
                <a:defRPr>
                  <a:solidFill>
                    <a:schemeClr val="tx1"/>
                  </a:solidFill>
                  <a:latin typeface="Arial" panose="020B0604020202090204" pitchFamily="34" charset="0"/>
                  <a:ea typeface="宋体" panose="02010600030101010101" charset="-122"/>
                </a:defRPr>
              </a:lvl3pPr>
              <a:lvl4pPr marL="1600200" indent="-228600">
                <a:defRPr>
                  <a:solidFill>
                    <a:schemeClr val="tx1"/>
                  </a:solidFill>
                  <a:latin typeface="Arial" panose="020B0604020202090204" pitchFamily="34" charset="0"/>
                  <a:ea typeface="宋体" panose="02010600030101010101" charset="-122"/>
                </a:defRPr>
              </a:lvl4pPr>
              <a:lvl5pPr marL="2057400" indent="-228600">
                <a:defRPr>
                  <a:solidFill>
                    <a:schemeClr val="tx1"/>
                  </a:solidFill>
                  <a:latin typeface="Arial" panose="020B0604020202090204" pitchFamily="34" charset="0"/>
                  <a:ea typeface="宋体" panose="02010600030101010101" charset="-122"/>
                </a:defRPr>
              </a:lvl5pPr>
              <a:lvl6pPr marL="2514600" indent="-228600" fontAlgn="base">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fontAlgn="base">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fontAlgn="base">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fontAlgn="base">
                <a:spcBef>
                  <a:spcPct val="0"/>
                </a:spcBef>
                <a:spcAft>
                  <a:spcPct val="0"/>
                </a:spcAft>
                <a:defRPr>
                  <a:solidFill>
                    <a:schemeClr val="tx1"/>
                  </a:solidFill>
                  <a:latin typeface="Arial" panose="020B0604020202090204" pitchFamily="34" charset="0"/>
                  <a:ea typeface="宋体" panose="02010600030101010101" charset="-122"/>
                </a:defRPr>
              </a:lvl9pPr>
            </a:lstStyle>
            <a:p>
              <a:pPr lvl="0" algn="ctr">
                <a:defRPr/>
              </a:pPr>
              <a:r>
                <a:rPr lang="zh-CN" altLang="en-US" sz="2400" kern="0" dirty="0">
                  <a:solidFill>
                    <a:schemeClr val="bg1"/>
                  </a:solidFill>
                  <a:latin typeface="方正兰亭中粗黑_GBK" pitchFamily="2" charset="-122"/>
                  <a:ea typeface="方正兰亭中粗黑_GBK" pitchFamily="2" charset="-122"/>
                </a:rPr>
                <a:t>人工</a:t>
              </a:r>
              <a:endParaRPr lang="zh-CN" altLang="en-US" sz="2400" kern="0" dirty="0">
                <a:solidFill>
                  <a:schemeClr val="bg1"/>
                </a:solidFill>
                <a:latin typeface="方正兰亭中粗黑_GBK" pitchFamily="2" charset="-122"/>
                <a:ea typeface="方正兰亭中粗黑_GBK" pitchFamily="2" charset="-122"/>
              </a:endParaRPr>
            </a:p>
            <a:p>
              <a:pPr lvl="0" algn="ctr">
                <a:defRPr/>
              </a:pPr>
              <a:r>
                <a:rPr lang="zh-CN" altLang="en-US" sz="2400" kern="0" dirty="0">
                  <a:solidFill>
                    <a:schemeClr val="bg1"/>
                  </a:solidFill>
                  <a:latin typeface="方正兰亭中粗黑_GBK" pitchFamily="2" charset="-122"/>
                  <a:ea typeface="方正兰亭中粗黑_GBK" pitchFamily="2" charset="-122"/>
                </a:rPr>
                <a:t>监控</a:t>
              </a:r>
              <a:endParaRPr lang="zh-CN" altLang="en-US" sz="2400" kern="0" dirty="0">
                <a:solidFill>
                  <a:schemeClr val="bg1"/>
                </a:solidFill>
                <a:latin typeface="方正兰亭中粗黑_GBK" pitchFamily="2" charset="-122"/>
                <a:ea typeface="方正兰亭中粗黑_GBK" pitchFamily="2" charset="-122"/>
              </a:endParaRPr>
            </a:p>
          </p:txBody>
        </p:sp>
      </p:grpSp>
      <p:grpSp>
        <p:nvGrpSpPr>
          <p:cNvPr id="9" name="组合 8"/>
          <p:cNvGrpSpPr/>
          <p:nvPr/>
        </p:nvGrpSpPr>
        <p:grpSpPr>
          <a:xfrm>
            <a:off x="3441234" y="4719320"/>
            <a:ext cx="5971111" cy="460375"/>
            <a:chOff x="4297" y="7873"/>
            <a:chExt cx="9403" cy="725"/>
          </a:xfrm>
        </p:grpSpPr>
        <p:grpSp>
          <p:nvGrpSpPr>
            <p:cNvPr id="3" name="Group 25出自【趣你的PPT】(微信:qunideppt)：最优质的PPT资源库"/>
            <p:cNvGrpSpPr/>
            <p:nvPr/>
          </p:nvGrpSpPr>
          <p:grpSpPr>
            <a:xfrm>
              <a:off x="4297" y="7922"/>
              <a:ext cx="9403" cy="422"/>
              <a:chOff x="1421561" y="3428284"/>
              <a:chExt cx="4890363" cy="219596"/>
            </a:xfrm>
            <a:solidFill>
              <a:srgbClr val="206AD7"/>
            </a:solidFill>
          </p:grpSpPr>
          <p:cxnSp>
            <p:nvCxnSpPr>
              <p:cNvPr id="4" name="出自【趣你的PPT】(微信:qunideppt)：最优质的PPT资源库"/>
              <p:cNvCxnSpPr/>
              <p:nvPr/>
            </p:nvCxnSpPr>
            <p:spPr bwMode="auto">
              <a:xfrm flipV="1">
                <a:off x="2463850" y="3645329"/>
                <a:ext cx="3848074" cy="2551"/>
              </a:xfrm>
              <a:prstGeom prst="line">
                <a:avLst/>
              </a:prstGeom>
              <a:grpFill/>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5" name="出自【趣你的PPT】(微信:qunideppt)：最优质的PPT资源库"/>
              <p:cNvSpPr/>
              <p:nvPr/>
            </p:nvSpPr>
            <p:spPr bwMode="auto">
              <a:xfrm>
                <a:off x="1421561" y="3428284"/>
                <a:ext cx="1793388" cy="216839"/>
              </a:xfrm>
              <a:prstGeom prst="rect">
                <a:avLst/>
              </a:prstGeom>
              <a:grp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zh-CN" altLang="en-US" sz="1600" b="1" dirty="0">
                    <a:solidFill>
                      <a:schemeClr val="bg1"/>
                    </a:solidFill>
                    <a:latin typeface="微软雅黑" panose="020B0503020204020204" charset="-122"/>
                    <a:ea typeface="微软雅黑" panose="020B0503020204020204" charset="-122"/>
                  </a:rPr>
                  <a:t>人工监控结果对接</a:t>
                </a:r>
                <a:endParaRPr lang="zh-CN" altLang="en-US" sz="1600" b="1" dirty="0">
                  <a:solidFill>
                    <a:schemeClr val="bg1"/>
                  </a:solidFill>
                  <a:latin typeface="微软雅黑" panose="020B0503020204020204" charset="-122"/>
                  <a:ea typeface="微软雅黑" panose="020B0503020204020204" charset="-122"/>
                </a:endParaRPr>
              </a:p>
            </p:txBody>
          </p:sp>
        </p:grpSp>
        <p:sp>
          <p:nvSpPr>
            <p:cNvPr id="6" name="出自【趣你的PPT】(微信:qunideppt)：最优质的PPT资源库"/>
            <p:cNvSpPr txBox="1"/>
            <p:nvPr/>
          </p:nvSpPr>
          <p:spPr>
            <a:xfrm>
              <a:off x="7852" y="7873"/>
              <a:ext cx="5497" cy="725"/>
            </a:xfrm>
            <a:prstGeom prst="rect">
              <a:avLst/>
            </a:prstGeom>
            <a:noFill/>
          </p:spPr>
          <p:txBody>
            <a:bodyPr wrap="square" rtlCol="0">
              <a:spAutoFit/>
            </a:bodyPr>
            <a:p>
              <a:r>
                <a:rPr lang="zh-CN" altLang="en-US" sz="1200" dirty="0">
                  <a:latin typeface="微软雅黑" panose="020B0503020204020204" charset="-122"/>
                  <a:ea typeface="微软雅黑" panose="020B0503020204020204" charset="-122"/>
                </a:rPr>
                <a:t>支持将人工监控的结果定期同步到系统中。</a:t>
              </a:r>
              <a:endParaRPr lang="zh-CN" altLang="en-US" sz="1200" dirty="0">
                <a:latin typeface="微软雅黑" panose="020B0503020204020204" charset="-122"/>
                <a:ea typeface="微软雅黑" panose="020B0503020204020204" charset="-122"/>
              </a:endParaRPr>
            </a:p>
            <a:p>
              <a:endParaRPr lang="zh-CN" altLang="en-US" sz="1200" dirty="0">
                <a:latin typeface="微软雅黑" panose="020B0503020204020204" charset="-122"/>
                <a:ea typeface="微软雅黑" panose="020B0503020204020204" charset="-122"/>
              </a:endParaRPr>
            </a:p>
          </p:txBody>
        </p:sp>
      </p:grpSp>
      <p:grpSp>
        <p:nvGrpSpPr>
          <p:cNvPr id="27" name="Group 12出自【趣你的PPT】(微信:qunideppt)：最优质的PPT资源库"/>
          <p:cNvGrpSpPr/>
          <p:nvPr/>
        </p:nvGrpSpPr>
        <p:grpSpPr>
          <a:xfrm rot="0">
            <a:off x="8823960" y="1856740"/>
            <a:ext cx="1615440" cy="1873250"/>
            <a:chOff x="6962442" y="2080230"/>
            <a:chExt cx="1322719" cy="1534457"/>
          </a:xfrm>
        </p:grpSpPr>
        <p:grpSp>
          <p:nvGrpSpPr>
            <p:cNvPr id="28" name="组合 11"/>
            <p:cNvGrpSpPr/>
            <p:nvPr/>
          </p:nvGrpSpPr>
          <p:grpSpPr bwMode="auto">
            <a:xfrm rot="16200000">
              <a:off x="6856573" y="2186099"/>
              <a:ext cx="1534457" cy="1322719"/>
              <a:chOff x="2447764" y="1124448"/>
              <a:chExt cx="2232248" cy="1924647"/>
            </a:xfrm>
          </p:grpSpPr>
          <p:sp>
            <p:nvSpPr>
              <p:cNvPr id="29" name="出自【趣你的PPT】(微信:qunideppt)：最优质的PPT资源库"/>
              <p:cNvSpPr/>
              <p:nvPr/>
            </p:nvSpPr>
            <p:spPr>
              <a:xfrm>
                <a:off x="2447764" y="1124448"/>
                <a:ext cx="2232248" cy="1924647"/>
              </a:xfrm>
              <a:prstGeom prst="hexagon">
                <a:avLst>
                  <a:gd name="adj" fmla="val 28044"/>
                  <a:gd name="vf" fmla="val 115470"/>
                </a:avLst>
              </a:prstGeom>
              <a:solidFill>
                <a:srgbClr val="206A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出自【趣你的PPT】(微信:qunideppt)：最优质的PPT资源库"/>
              <p:cNvSpPr/>
              <p:nvPr/>
            </p:nvSpPr>
            <p:spPr>
              <a:xfrm>
                <a:off x="2696412" y="1220958"/>
                <a:ext cx="1734956" cy="1731626"/>
              </a:xfrm>
              <a:prstGeom prst="ellipse">
                <a:avLst/>
              </a:prstGeom>
              <a:solidFill>
                <a:schemeClr val="accent6">
                  <a:lumMod val="7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37" name="出自【趣你的PPT】(微信:qunideppt)：最优质的PPT资源库"/>
            <p:cNvSpPr txBox="1">
              <a:spLocks noChangeArrowheads="1"/>
            </p:cNvSpPr>
            <p:nvPr/>
          </p:nvSpPr>
          <p:spPr bwMode="auto">
            <a:xfrm>
              <a:off x="7174414" y="2507902"/>
              <a:ext cx="898676" cy="67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90204" pitchFamily="34" charset="0"/>
                  <a:ea typeface="宋体" panose="02010600030101010101" charset="-122"/>
                </a:defRPr>
              </a:lvl1pPr>
              <a:lvl2pPr marL="742950" indent="-285750">
                <a:defRPr>
                  <a:solidFill>
                    <a:schemeClr val="tx1"/>
                  </a:solidFill>
                  <a:latin typeface="Arial" panose="020B0604020202090204" pitchFamily="34" charset="0"/>
                  <a:ea typeface="宋体" panose="02010600030101010101" charset="-122"/>
                </a:defRPr>
              </a:lvl2pPr>
              <a:lvl3pPr marL="1143000" indent="-228600">
                <a:defRPr>
                  <a:solidFill>
                    <a:schemeClr val="tx1"/>
                  </a:solidFill>
                  <a:latin typeface="Arial" panose="020B0604020202090204" pitchFamily="34" charset="0"/>
                  <a:ea typeface="宋体" panose="02010600030101010101" charset="-122"/>
                </a:defRPr>
              </a:lvl3pPr>
              <a:lvl4pPr marL="1600200" indent="-228600">
                <a:defRPr>
                  <a:solidFill>
                    <a:schemeClr val="tx1"/>
                  </a:solidFill>
                  <a:latin typeface="Arial" panose="020B0604020202090204" pitchFamily="34" charset="0"/>
                  <a:ea typeface="宋体" panose="02010600030101010101" charset="-122"/>
                </a:defRPr>
              </a:lvl4pPr>
              <a:lvl5pPr marL="2057400" indent="-228600">
                <a:defRPr>
                  <a:solidFill>
                    <a:schemeClr val="tx1"/>
                  </a:solidFill>
                  <a:latin typeface="Arial" panose="020B0604020202090204" pitchFamily="34" charset="0"/>
                  <a:ea typeface="宋体" panose="02010600030101010101" charset="-122"/>
                </a:defRPr>
              </a:lvl5pPr>
              <a:lvl6pPr marL="2514600" indent="-228600" fontAlgn="base">
                <a:spcBef>
                  <a:spcPct val="0"/>
                </a:spcBef>
                <a:spcAft>
                  <a:spcPct val="0"/>
                </a:spcAft>
                <a:defRPr>
                  <a:solidFill>
                    <a:schemeClr val="tx1"/>
                  </a:solidFill>
                  <a:latin typeface="Arial" panose="020B0604020202090204" pitchFamily="34" charset="0"/>
                  <a:ea typeface="宋体" panose="02010600030101010101" charset="-122"/>
                </a:defRPr>
              </a:lvl6pPr>
              <a:lvl7pPr marL="2971800" indent="-228600" fontAlgn="base">
                <a:spcBef>
                  <a:spcPct val="0"/>
                </a:spcBef>
                <a:spcAft>
                  <a:spcPct val="0"/>
                </a:spcAft>
                <a:defRPr>
                  <a:solidFill>
                    <a:schemeClr val="tx1"/>
                  </a:solidFill>
                  <a:latin typeface="Arial" panose="020B0604020202090204" pitchFamily="34" charset="0"/>
                  <a:ea typeface="宋体" panose="02010600030101010101" charset="-122"/>
                </a:defRPr>
              </a:lvl7pPr>
              <a:lvl8pPr marL="3429000" indent="-228600" fontAlgn="base">
                <a:spcBef>
                  <a:spcPct val="0"/>
                </a:spcBef>
                <a:spcAft>
                  <a:spcPct val="0"/>
                </a:spcAft>
                <a:defRPr>
                  <a:solidFill>
                    <a:schemeClr val="tx1"/>
                  </a:solidFill>
                  <a:latin typeface="Arial" panose="020B0604020202090204" pitchFamily="34" charset="0"/>
                  <a:ea typeface="宋体" panose="02010600030101010101" charset="-122"/>
                </a:defRPr>
              </a:lvl8pPr>
              <a:lvl9pPr marL="3886200" indent="-228600" fontAlgn="base">
                <a:spcBef>
                  <a:spcPct val="0"/>
                </a:spcBef>
                <a:spcAft>
                  <a:spcPct val="0"/>
                </a:spcAft>
                <a:defRPr>
                  <a:solidFill>
                    <a:schemeClr val="tx1"/>
                  </a:solidFill>
                  <a:latin typeface="Arial" panose="020B0604020202090204" pitchFamily="34" charset="0"/>
                  <a:ea typeface="宋体" panose="02010600030101010101" charset="-122"/>
                </a:defRPr>
              </a:lvl9pPr>
            </a:lstStyle>
            <a:p>
              <a:pPr lvl="0" algn="ctr">
                <a:defRPr/>
              </a:pPr>
              <a:r>
                <a:rPr lang="zh-CN" altLang="en-US" sz="2400" kern="0" dirty="0">
                  <a:solidFill>
                    <a:schemeClr val="bg1"/>
                  </a:solidFill>
                  <a:latin typeface="方正兰亭中粗黑_GBK" pitchFamily="2" charset="-122"/>
                  <a:ea typeface="方正兰亭中粗黑_GBK" pitchFamily="2" charset="-122"/>
                </a:rPr>
                <a:t>第三方</a:t>
              </a:r>
              <a:endParaRPr lang="zh-CN" altLang="en-US" sz="2400" kern="0" dirty="0">
                <a:solidFill>
                  <a:schemeClr val="bg1"/>
                </a:solidFill>
                <a:latin typeface="方正兰亭中粗黑_GBK" pitchFamily="2" charset="-122"/>
                <a:ea typeface="方正兰亭中粗黑_GBK" pitchFamily="2" charset="-122"/>
              </a:endParaRPr>
            </a:p>
            <a:p>
              <a:pPr lvl="0" algn="ctr">
                <a:defRPr/>
              </a:pPr>
              <a:r>
                <a:rPr lang="zh-CN" altLang="en-US" sz="2400" kern="0" dirty="0">
                  <a:solidFill>
                    <a:schemeClr val="bg1"/>
                  </a:solidFill>
                  <a:latin typeface="方正兰亭中粗黑_GBK" pitchFamily="2" charset="-122"/>
                  <a:ea typeface="方正兰亭中粗黑_GBK" pitchFamily="2" charset="-122"/>
                </a:rPr>
                <a:t>系统</a:t>
              </a:r>
              <a:endParaRPr lang="zh-CN" altLang="en-US" sz="2400" kern="0" dirty="0">
                <a:solidFill>
                  <a:schemeClr val="bg1"/>
                </a:solidFill>
                <a:latin typeface="方正兰亭中粗黑_GBK" pitchFamily="2" charset="-122"/>
                <a:ea typeface="方正兰亭中粗黑_GBK" pitchFamily="2" charset="-122"/>
              </a:endParaRPr>
            </a:p>
          </p:txBody>
        </p:sp>
      </p:grpSp>
      <p:grpSp>
        <p:nvGrpSpPr>
          <p:cNvPr id="11" name="组合 10"/>
          <p:cNvGrpSpPr/>
          <p:nvPr/>
        </p:nvGrpSpPr>
        <p:grpSpPr>
          <a:xfrm>
            <a:off x="2852420" y="1560830"/>
            <a:ext cx="6772910" cy="2306955"/>
            <a:chOff x="4492" y="2458"/>
            <a:chExt cx="10666" cy="3633"/>
          </a:xfrm>
        </p:grpSpPr>
        <p:grpSp>
          <p:nvGrpSpPr>
            <p:cNvPr id="7" name="组合 6"/>
            <p:cNvGrpSpPr/>
            <p:nvPr/>
          </p:nvGrpSpPr>
          <p:grpSpPr>
            <a:xfrm rot="0">
              <a:off x="4493" y="3434"/>
              <a:ext cx="9772" cy="725"/>
              <a:chOff x="4288" y="4893"/>
              <a:chExt cx="9772" cy="725"/>
            </a:xfrm>
          </p:grpSpPr>
          <p:grpSp>
            <p:nvGrpSpPr>
              <p:cNvPr id="38" name="Group 25出自【趣你的PPT】(微信:qunideppt)：最优质的PPT资源库"/>
              <p:cNvGrpSpPr/>
              <p:nvPr/>
            </p:nvGrpSpPr>
            <p:grpSpPr>
              <a:xfrm>
                <a:off x="4288" y="4944"/>
                <a:ext cx="9403" cy="420"/>
                <a:chOff x="1421561" y="3429325"/>
                <a:chExt cx="4890363" cy="218555"/>
              </a:xfrm>
              <a:solidFill>
                <a:srgbClr val="206AD7"/>
              </a:solidFill>
            </p:grpSpPr>
            <p:cxnSp>
              <p:nvCxnSpPr>
                <p:cNvPr id="41" name="出自【趣你的PPT】(微信:qunideppt)：最优质的PPT资源库"/>
                <p:cNvCxnSpPr/>
                <p:nvPr/>
              </p:nvCxnSpPr>
              <p:spPr bwMode="auto">
                <a:xfrm flipV="1">
                  <a:off x="2463850" y="3645329"/>
                  <a:ext cx="3848074" cy="2551"/>
                </a:xfrm>
                <a:prstGeom prst="line">
                  <a:avLst/>
                </a:prstGeom>
                <a:grpFill/>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42" name="出自【趣你的PPT】(微信:qunideppt)：最优质的PPT资源库"/>
                <p:cNvSpPr/>
                <p:nvPr/>
              </p:nvSpPr>
              <p:spPr bwMode="auto">
                <a:xfrm>
                  <a:off x="1421561" y="3429325"/>
                  <a:ext cx="1793388" cy="216839"/>
                </a:xfrm>
                <a:prstGeom prst="rect">
                  <a:avLst/>
                </a:prstGeom>
                <a:grp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bg1"/>
                      </a:solidFill>
                      <a:latin typeface="微软雅黑" panose="020B0503020204020204" charset="-122"/>
                      <a:ea typeface="微软雅黑" panose="020B0503020204020204" charset="-122"/>
                    </a:rPr>
                    <a:t>中间库对接</a:t>
                  </a:r>
                  <a:endParaRPr lang="zh-CN" altLang="en-US" sz="1600" b="1" dirty="0">
                    <a:solidFill>
                      <a:schemeClr val="bg1"/>
                    </a:solidFill>
                    <a:latin typeface="微软雅黑" panose="020B0503020204020204" charset="-122"/>
                    <a:ea typeface="微软雅黑" panose="020B0503020204020204" charset="-122"/>
                  </a:endParaRPr>
                </a:p>
              </p:txBody>
            </p:sp>
          </p:grpSp>
          <p:sp>
            <p:nvSpPr>
              <p:cNvPr id="2" name="出自【趣你的PPT】(微信:qunideppt)：最优质的PPT资源库"/>
              <p:cNvSpPr txBox="1"/>
              <p:nvPr/>
            </p:nvSpPr>
            <p:spPr>
              <a:xfrm>
                <a:off x="7779" y="4893"/>
                <a:ext cx="6281" cy="725"/>
              </a:xfrm>
              <a:prstGeom prst="rect">
                <a:avLst/>
              </a:prstGeom>
              <a:noFill/>
            </p:spPr>
            <p:txBody>
              <a:bodyPr wrap="square" rtlCol="0">
                <a:spAutoFit/>
              </a:bodyPr>
              <a:lstStyle/>
              <a:p>
                <a:r>
                  <a:rPr lang="zh-CN" altLang="en-US" sz="1200" dirty="0">
                    <a:latin typeface="微软雅黑" panose="020B0503020204020204" charset="-122"/>
                    <a:ea typeface="微软雅黑" panose="020B0503020204020204" charset="-122"/>
                  </a:rPr>
                  <a:t>支持其他系统产生告警支持通过中间库进行告警同步。</a:t>
                </a:r>
                <a:endParaRPr lang="zh-CN" altLang="en-US" sz="1200" dirty="0">
                  <a:latin typeface="微软雅黑" panose="020B0503020204020204" charset="-122"/>
                  <a:ea typeface="微软雅黑" panose="020B0503020204020204" charset="-122"/>
                </a:endParaRPr>
              </a:p>
              <a:p>
                <a:endParaRPr lang="zh-CN" altLang="en-US" sz="1200" dirty="0">
                  <a:latin typeface="微软雅黑" panose="020B0503020204020204" charset="-122"/>
                  <a:ea typeface="微软雅黑" panose="020B0503020204020204" charset="-122"/>
                </a:endParaRPr>
              </a:p>
            </p:txBody>
          </p:sp>
        </p:grpSp>
        <p:grpSp>
          <p:nvGrpSpPr>
            <p:cNvPr id="10" name="组合 9"/>
            <p:cNvGrpSpPr/>
            <p:nvPr/>
          </p:nvGrpSpPr>
          <p:grpSpPr>
            <a:xfrm rot="0">
              <a:off x="5755" y="2458"/>
              <a:ext cx="9403" cy="725"/>
              <a:chOff x="5539" y="2659"/>
              <a:chExt cx="9403" cy="725"/>
            </a:xfrm>
          </p:grpSpPr>
          <p:grpSp>
            <p:nvGrpSpPr>
              <p:cNvPr id="22" name="Group 9出自【趣你的PPT】(微信:qunideppt)：最优质的PPT资源库"/>
              <p:cNvGrpSpPr/>
              <p:nvPr/>
            </p:nvGrpSpPr>
            <p:grpSpPr>
              <a:xfrm>
                <a:off x="5539" y="2710"/>
                <a:ext cx="9403" cy="458"/>
                <a:chOff x="2072079" y="2241277"/>
                <a:chExt cx="4890364" cy="238017"/>
              </a:xfrm>
              <a:solidFill>
                <a:srgbClr val="206AD7"/>
              </a:solidFill>
            </p:grpSpPr>
            <p:cxnSp>
              <p:nvCxnSpPr>
                <p:cNvPr id="23" name="出自【趣你的PPT】(微信:qunideppt)：最优质的PPT资源库"/>
                <p:cNvCxnSpPr/>
                <p:nvPr/>
              </p:nvCxnSpPr>
              <p:spPr bwMode="auto">
                <a:xfrm>
                  <a:off x="3565999" y="2462712"/>
                  <a:ext cx="3396444" cy="16582"/>
                </a:xfrm>
                <a:prstGeom prst="line">
                  <a:avLst/>
                </a:prstGeom>
                <a:grpFill/>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26" name="出自【趣你的PPT】(微信:qunideppt)：最优质的PPT资源库"/>
                <p:cNvSpPr/>
                <p:nvPr/>
              </p:nvSpPr>
              <p:spPr bwMode="auto">
                <a:xfrm>
                  <a:off x="2072079" y="2241277"/>
                  <a:ext cx="1793388" cy="216839"/>
                </a:xfrm>
                <a:prstGeom prst="rect">
                  <a:avLst/>
                </a:prstGeom>
                <a:grp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600" b="1" dirty="0">
                      <a:solidFill>
                        <a:schemeClr val="bg1"/>
                      </a:solidFill>
                      <a:latin typeface="微软雅黑" panose="020B0503020204020204" charset="-122"/>
                      <a:ea typeface="微软雅黑" panose="020B0503020204020204" charset="-122"/>
                    </a:rPr>
                    <a:t>TRAP</a:t>
                  </a:r>
                  <a:r>
                    <a:rPr lang="zh-CN" altLang="en-US" sz="1600" b="1" dirty="0">
                      <a:solidFill>
                        <a:schemeClr val="bg1"/>
                      </a:solidFill>
                      <a:latin typeface="微软雅黑" panose="020B0503020204020204" charset="-122"/>
                      <a:ea typeface="微软雅黑" panose="020B0503020204020204" charset="-122"/>
                    </a:rPr>
                    <a:t>对接</a:t>
                  </a:r>
                  <a:endParaRPr lang="zh-CN" altLang="en-US" sz="1600" b="1" dirty="0">
                    <a:solidFill>
                      <a:schemeClr val="bg1"/>
                    </a:solidFill>
                    <a:latin typeface="微软雅黑" panose="020B0503020204020204" charset="-122"/>
                    <a:ea typeface="微软雅黑" panose="020B0503020204020204" charset="-122"/>
                  </a:endParaRPr>
                </a:p>
              </p:txBody>
            </p:sp>
          </p:grpSp>
          <p:sp>
            <p:nvSpPr>
              <p:cNvPr id="61" name="出自【趣你的PPT】(微信:qunideppt)：最优质的PPT资源库"/>
              <p:cNvSpPr txBox="1"/>
              <p:nvPr/>
            </p:nvSpPr>
            <p:spPr>
              <a:xfrm>
                <a:off x="9071" y="2659"/>
                <a:ext cx="5668" cy="725"/>
              </a:xfrm>
              <a:prstGeom prst="rect">
                <a:avLst/>
              </a:prstGeom>
              <a:noFill/>
            </p:spPr>
            <p:txBody>
              <a:bodyPr wrap="square" rtlCol="0">
                <a:spAutoFit/>
              </a:bodyPr>
              <a:lstStyle/>
              <a:p>
                <a:r>
                  <a:rPr lang="zh-CN" altLang="en-US" sz="1200" dirty="0">
                    <a:latin typeface="微软雅黑" panose="020B0503020204020204" charset="-122"/>
                    <a:ea typeface="微软雅黑" panose="020B0503020204020204" charset="-122"/>
                  </a:rPr>
                  <a:t>被监控资源、系统、平台支持</a:t>
                </a:r>
                <a:r>
                  <a:rPr lang="en-US" altLang="zh-CN" sz="1200" dirty="0">
                    <a:latin typeface="微软雅黑" panose="020B0503020204020204" charset="-122"/>
                    <a:ea typeface="微软雅黑" panose="020B0503020204020204" charset="-122"/>
                  </a:rPr>
                  <a:t>trap</a:t>
                </a:r>
                <a:r>
                  <a:rPr lang="zh-CN" altLang="en-US" sz="1200" dirty="0">
                    <a:latin typeface="微软雅黑" panose="020B0503020204020204" charset="-122"/>
                    <a:ea typeface="微软雅黑" panose="020B0503020204020204" charset="-122"/>
                  </a:rPr>
                  <a:t>的，都可对接。</a:t>
                </a:r>
                <a:endParaRPr lang="zh-CN" altLang="en-US" sz="1200" dirty="0">
                  <a:latin typeface="微软雅黑" panose="020B0503020204020204" charset="-122"/>
                  <a:ea typeface="微软雅黑" panose="020B0503020204020204" charset="-122"/>
                </a:endParaRPr>
              </a:p>
              <a:p>
                <a:endParaRPr lang="zh-CN" altLang="en-US" sz="1200" dirty="0">
                  <a:latin typeface="微软雅黑" panose="020B0503020204020204" charset="-122"/>
                  <a:ea typeface="微软雅黑" panose="020B0503020204020204" charset="-122"/>
                </a:endParaRPr>
              </a:p>
            </p:txBody>
          </p:sp>
        </p:grpSp>
        <p:grpSp>
          <p:nvGrpSpPr>
            <p:cNvPr id="8" name="组合 7"/>
            <p:cNvGrpSpPr/>
            <p:nvPr/>
          </p:nvGrpSpPr>
          <p:grpSpPr>
            <a:xfrm rot="0">
              <a:off x="4492" y="4412"/>
              <a:ext cx="9404" cy="725"/>
              <a:chOff x="3008" y="7089"/>
              <a:chExt cx="9403" cy="725"/>
            </a:xfrm>
          </p:grpSpPr>
          <p:grpSp>
            <p:nvGrpSpPr>
              <p:cNvPr id="62" name="Group 25出自【趣你的PPT】(微信:qunideppt)：最优质的PPT资源库"/>
              <p:cNvGrpSpPr/>
              <p:nvPr/>
            </p:nvGrpSpPr>
            <p:grpSpPr>
              <a:xfrm>
                <a:off x="3008" y="7137"/>
                <a:ext cx="9403" cy="422"/>
                <a:chOff x="1421561" y="3428284"/>
                <a:chExt cx="4890363" cy="219596"/>
              </a:xfrm>
              <a:solidFill>
                <a:srgbClr val="206AD7"/>
              </a:solidFill>
            </p:grpSpPr>
            <p:cxnSp>
              <p:nvCxnSpPr>
                <p:cNvPr id="63" name="出自【趣你的PPT】(微信:qunideppt)：最优质的PPT资源库"/>
                <p:cNvCxnSpPr/>
                <p:nvPr/>
              </p:nvCxnSpPr>
              <p:spPr bwMode="auto">
                <a:xfrm flipV="1">
                  <a:off x="2463850" y="3645329"/>
                  <a:ext cx="3848074" cy="2551"/>
                </a:xfrm>
                <a:prstGeom prst="line">
                  <a:avLst/>
                </a:prstGeom>
                <a:grpFill/>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64" name="出自【趣你的PPT】(微信:qunideppt)：最优质的PPT资源库"/>
                <p:cNvSpPr/>
                <p:nvPr/>
              </p:nvSpPr>
              <p:spPr bwMode="auto">
                <a:xfrm>
                  <a:off x="1421561" y="3428284"/>
                  <a:ext cx="1793388" cy="216839"/>
                </a:xfrm>
                <a:prstGeom prst="rect">
                  <a:avLst/>
                </a:prstGeom>
                <a:grp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zh-CN" altLang="en-US" sz="1600" b="1" dirty="0">
                      <a:solidFill>
                        <a:schemeClr val="bg1"/>
                      </a:solidFill>
                      <a:latin typeface="微软雅黑" panose="020B0503020204020204" charset="-122"/>
                      <a:ea typeface="微软雅黑" panose="020B0503020204020204" charset="-122"/>
                    </a:rPr>
                    <a:t>数据库对接</a:t>
                  </a:r>
                  <a:endParaRPr lang="zh-CN" altLang="en-US" sz="1600" b="1" dirty="0">
                    <a:solidFill>
                      <a:schemeClr val="bg1"/>
                    </a:solidFill>
                    <a:latin typeface="微软雅黑" panose="020B0503020204020204" charset="-122"/>
                    <a:ea typeface="微软雅黑" panose="020B0503020204020204" charset="-122"/>
                  </a:endParaRPr>
                </a:p>
              </p:txBody>
            </p:sp>
          </p:grpSp>
          <p:sp>
            <p:nvSpPr>
              <p:cNvPr id="65" name="出自【趣你的PPT】(微信:qunideppt)：最优质的PPT资源库"/>
              <p:cNvSpPr txBox="1"/>
              <p:nvPr/>
            </p:nvSpPr>
            <p:spPr>
              <a:xfrm>
                <a:off x="6542" y="7089"/>
                <a:ext cx="4968" cy="725"/>
              </a:xfrm>
              <a:prstGeom prst="rect">
                <a:avLst/>
              </a:prstGeom>
              <a:noFill/>
            </p:spPr>
            <p:txBody>
              <a:bodyPr wrap="square" rtlCol="0">
                <a:spAutoFit/>
              </a:bodyPr>
              <a:p>
                <a:r>
                  <a:rPr lang="zh-CN" altLang="en-US" sz="1200" dirty="0">
                    <a:latin typeface="微软雅黑" panose="020B0503020204020204" charset="-122"/>
                    <a:ea typeface="微软雅黑" panose="020B0503020204020204" charset="-122"/>
                  </a:rPr>
                  <a:t>直接访问第三方数据库同步监控数据。</a:t>
                </a:r>
                <a:endParaRPr lang="zh-CN" altLang="en-US" sz="1200" dirty="0">
                  <a:latin typeface="微软雅黑" panose="020B0503020204020204" charset="-122"/>
                  <a:ea typeface="微软雅黑" panose="020B0503020204020204" charset="-122"/>
                </a:endParaRPr>
              </a:p>
              <a:p>
                <a:endParaRPr lang="zh-CN" altLang="en-US" sz="1200" dirty="0">
                  <a:latin typeface="微软雅黑" panose="020B0503020204020204" charset="-122"/>
                  <a:ea typeface="微软雅黑" panose="020B0503020204020204" charset="-122"/>
                </a:endParaRPr>
              </a:p>
            </p:txBody>
          </p:sp>
        </p:grpSp>
        <p:grpSp>
          <p:nvGrpSpPr>
            <p:cNvPr id="12" name="组合 11"/>
            <p:cNvGrpSpPr/>
            <p:nvPr/>
          </p:nvGrpSpPr>
          <p:grpSpPr>
            <a:xfrm rot="0">
              <a:off x="5754" y="5367"/>
              <a:ext cx="9404" cy="725"/>
              <a:chOff x="3008" y="7089"/>
              <a:chExt cx="9403" cy="725"/>
            </a:xfrm>
          </p:grpSpPr>
          <p:grpSp>
            <p:nvGrpSpPr>
              <p:cNvPr id="13" name="Group 25出自【趣你的PPT】(微信:qunideppt)：最优质的PPT资源库"/>
              <p:cNvGrpSpPr/>
              <p:nvPr/>
            </p:nvGrpSpPr>
            <p:grpSpPr>
              <a:xfrm>
                <a:off x="3008" y="7139"/>
                <a:ext cx="9403" cy="420"/>
                <a:chOff x="1421561" y="3429332"/>
                <a:chExt cx="4890363" cy="218548"/>
              </a:xfrm>
              <a:solidFill>
                <a:srgbClr val="206AD7"/>
              </a:solidFill>
            </p:grpSpPr>
            <p:cxnSp>
              <p:nvCxnSpPr>
                <p:cNvPr id="14" name="出自【趣你的PPT】(微信:qunideppt)：最优质的PPT资源库"/>
                <p:cNvCxnSpPr/>
                <p:nvPr/>
              </p:nvCxnSpPr>
              <p:spPr bwMode="auto">
                <a:xfrm flipV="1">
                  <a:off x="2463850" y="3645329"/>
                  <a:ext cx="3848074" cy="2551"/>
                </a:xfrm>
                <a:prstGeom prst="line">
                  <a:avLst/>
                </a:prstGeom>
                <a:grpFill/>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15" name="出自【趣你的PPT】(微信:qunideppt)：最优质的PPT资源库"/>
                <p:cNvSpPr/>
                <p:nvPr/>
              </p:nvSpPr>
              <p:spPr bwMode="auto">
                <a:xfrm>
                  <a:off x="1421561" y="3429332"/>
                  <a:ext cx="1793388" cy="216839"/>
                </a:xfrm>
                <a:prstGeom prst="rect">
                  <a:avLst/>
                </a:prstGeom>
                <a:grp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zh-CN" altLang="en-US" sz="1600" b="1" dirty="0">
                      <a:solidFill>
                        <a:schemeClr val="bg1"/>
                      </a:solidFill>
                      <a:latin typeface="微软雅黑" panose="020B0503020204020204" charset="-122"/>
                      <a:ea typeface="微软雅黑" panose="020B0503020204020204" charset="-122"/>
                    </a:rPr>
                    <a:t>接口（</a:t>
                  </a:r>
                  <a:r>
                    <a:rPr lang="en-US" altLang="zh-CN" sz="1600" b="1" dirty="0">
                      <a:solidFill>
                        <a:schemeClr val="bg1"/>
                      </a:solidFill>
                      <a:latin typeface="微软雅黑" panose="020B0503020204020204" charset="-122"/>
                      <a:ea typeface="微软雅黑" panose="020B0503020204020204" charset="-122"/>
                    </a:rPr>
                    <a:t>API</a:t>
                  </a:r>
                  <a:r>
                    <a:rPr lang="zh-CN" altLang="en-US" sz="1600" b="1" dirty="0">
                      <a:solidFill>
                        <a:schemeClr val="bg1"/>
                      </a:solidFill>
                      <a:latin typeface="微软雅黑" panose="020B0503020204020204" charset="-122"/>
                      <a:ea typeface="微软雅黑" panose="020B0503020204020204" charset="-122"/>
                    </a:rPr>
                    <a:t>）对接</a:t>
                  </a:r>
                  <a:endParaRPr lang="zh-CN" altLang="en-US" sz="1600" b="1" dirty="0">
                    <a:solidFill>
                      <a:schemeClr val="bg1"/>
                    </a:solidFill>
                    <a:latin typeface="微软雅黑" panose="020B0503020204020204" charset="-122"/>
                    <a:ea typeface="微软雅黑" panose="020B0503020204020204" charset="-122"/>
                  </a:endParaRPr>
                </a:p>
              </p:txBody>
            </p:sp>
          </p:grpSp>
          <p:sp>
            <p:nvSpPr>
              <p:cNvPr id="16" name="出自【趣你的PPT】(微信:qunideppt)：最优质的PPT资源库"/>
              <p:cNvSpPr txBox="1"/>
              <p:nvPr/>
            </p:nvSpPr>
            <p:spPr>
              <a:xfrm>
                <a:off x="6542" y="7089"/>
                <a:ext cx="4968" cy="725"/>
              </a:xfrm>
              <a:prstGeom prst="rect">
                <a:avLst/>
              </a:prstGeom>
              <a:noFill/>
            </p:spPr>
            <p:txBody>
              <a:bodyPr wrap="square" rtlCol="0">
                <a:spAutoFit/>
              </a:bodyPr>
              <a:p>
                <a:r>
                  <a:rPr lang="zh-CN" altLang="en-US" sz="1200" dirty="0">
                    <a:latin typeface="微软雅黑" panose="020B0503020204020204" charset="-122"/>
                    <a:ea typeface="微软雅黑" panose="020B0503020204020204" charset="-122"/>
                  </a:rPr>
                  <a:t>访问第三方接口同步监控数据。</a:t>
                </a:r>
                <a:endParaRPr lang="zh-CN" altLang="en-US" sz="1200" dirty="0">
                  <a:latin typeface="微软雅黑" panose="020B0503020204020204" charset="-122"/>
                  <a:ea typeface="微软雅黑" panose="020B0503020204020204" charset="-122"/>
                </a:endParaRPr>
              </a:p>
              <a:p>
                <a:endParaRPr lang="zh-CN" altLang="en-US" sz="1200" dirty="0">
                  <a:latin typeface="微软雅黑" panose="020B0503020204020204" charset="-122"/>
                  <a:ea typeface="微软雅黑" panose="020B050302020402020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告警管理</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93" name="组合 92"/>
          <p:cNvGrpSpPr/>
          <p:nvPr/>
        </p:nvGrpSpPr>
        <p:grpSpPr>
          <a:xfrm>
            <a:off x="814705" y="1313815"/>
            <a:ext cx="10104755" cy="617220"/>
            <a:chOff x="4357" y="2151"/>
            <a:chExt cx="15913" cy="972"/>
          </a:xfrm>
        </p:grpSpPr>
        <p:cxnSp>
          <p:nvCxnSpPr>
            <p:cNvPr id="82"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83"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告警策略</a:t>
              </a:r>
              <a:endParaRPr lang="zh-CN" altLang="en-US" kern="0" dirty="0">
                <a:solidFill>
                  <a:schemeClr val="bg1"/>
                </a:solidFill>
                <a:latin typeface="方正兰亭中粗黑_GBK" pitchFamily="2" charset="-122"/>
                <a:ea typeface="方正兰亭中粗黑_GBK" pitchFamily="2" charset="-122"/>
              </a:endParaRPr>
            </a:p>
          </p:txBody>
        </p:sp>
        <p:sp>
          <p:nvSpPr>
            <p:cNvPr id="84" name="出自【趣你的PPT】(微信:qunideppt)：最优质的PPT资源库"/>
            <p:cNvSpPr txBox="1"/>
            <p:nvPr/>
          </p:nvSpPr>
          <p:spPr>
            <a:xfrm>
              <a:off x="7759" y="2151"/>
              <a:ext cx="12511" cy="919"/>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一般、重要、严重三种级别告警策略自由配置</a:t>
              </a:r>
              <a:endParaRPr lang="zh-CN" altLang="en-US"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可按照资源类型、资源、指标等不同维度进行策略配置</a:t>
              </a:r>
              <a:endParaRPr lang="zh-CN" altLang="en-US" sz="1600" dirty="0">
                <a:latin typeface="微软雅黑" panose="020B0503020204020204" charset="-122"/>
                <a:ea typeface="微软雅黑" panose="020B0503020204020204" charset="-122"/>
              </a:endParaRPr>
            </a:p>
          </p:txBody>
        </p:sp>
      </p:grpSp>
      <p:grpSp>
        <p:nvGrpSpPr>
          <p:cNvPr id="3" name="组合 2"/>
          <p:cNvGrpSpPr/>
          <p:nvPr/>
        </p:nvGrpSpPr>
        <p:grpSpPr>
          <a:xfrm>
            <a:off x="814705" y="3488690"/>
            <a:ext cx="10104755" cy="465455"/>
            <a:chOff x="4357" y="2390"/>
            <a:chExt cx="15913" cy="733"/>
          </a:xfrm>
        </p:grpSpPr>
        <p:cxnSp>
          <p:nvCxnSpPr>
            <p:cNvPr id="8"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9"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告警过滤</a:t>
              </a:r>
              <a:endParaRPr lang="zh-CN" altLang="en-US" kern="0" dirty="0">
                <a:solidFill>
                  <a:schemeClr val="bg1"/>
                </a:solidFill>
                <a:latin typeface="方正兰亭中粗黑_GBK" pitchFamily="2" charset="-122"/>
                <a:ea typeface="方正兰亭中粗黑_GBK" pitchFamily="2" charset="-122"/>
              </a:endParaRPr>
            </a:p>
          </p:txBody>
        </p:sp>
        <p:sp>
          <p:nvSpPr>
            <p:cNvPr id="10" name="出自【趣你的PPT】(微信:qunideppt)：最优质的PPT资源库"/>
            <p:cNvSpPr txBox="1"/>
            <p:nvPr/>
          </p:nvSpPr>
          <p:spPr>
            <a:xfrm>
              <a:off x="7759" y="2539"/>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针对特殊情况、特殊资源或特殊指标进行告警过滤配置，不产生告警</a:t>
              </a:r>
              <a:endParaRPr lang="zh-CN" altLang="en-US" sz="1600" dirty="0">
                <a:latin typeface="微软雅黑" panose="020B0503020204020204" charset="-122"/>
                <a:ea typeface="微软雅黑" panose="020B0503020204020204" charset="-122"/>
              </a:endParaRPr>
            </a:p>
          </p:txBody>
        </p:sp>
      </p:grpSp>
      <p:grpSp>
        <p:nvGrpSpPr>
          <p:cNvPr id="12" name="组合 11"/>
          <p:cNvGrpSpPr/>
          <p:nvPr/>
        </p:nvGrpSpPr>
        <p:grpSpPr>
          <a:xfrm>
            <a:off x="814705" y="2477135"/>
            <a:ext cx="10104755" cy="465455"/>
            <a:chOff x="4357" y="2390"/>
            <a:chExt cx="15913" cy="733"/>
          </a:xfrm>
        </p:grpSpPr>
        <p:cxnSp>
          <p:nvCxnSpPr>
            <p:cNvPr id="13"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14"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告警产生</a:t>
              </a:r>
              <a:endParaRPr lang="zh-CN" altLang="en-US" kern="0" dirty="0">
                <a:solidFill>
                  <a:schemeClr val="bg1"/>
                </a:solidFill>
                <a:latin typeface="方正兰亭中粗黑_GBK" pitchFamily="2" charset="-122"/>
                <a:ea typeface="方正兰亭中粗黑_GBK" pitchFamily="2" charset="-122"/>
              </a:endParaRPr>
            </a:p>
          </p:txBody>
        </p:sp>
        <p:sp>
          <p:nvSpPr>
            <p:cNvPr id="15" name="出自【趣你的PPT】(微信:qunideppt)：最优质的PPT资源库"/>
            <p:cNvSpPr txBox="1"/>
            <p:nvPr/>
          </p:nvSpPr>
          <p:spPr>
            <a:xfrm>
              <a:off x="7759" y="2539"/>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匹配上告警策略且不满足告警过滤条件的，则产生告警信息</a:t>
              </a:r>
              <a:endParaRPr lang="zh-CN" altLang="en-US" sz="1600" dirty="0">
                <a:latin typeface="微软雅黑" panose="020B0503020204020204" charset="-122"/>
                <a:ea typeface="微软雅黑" panose="020B0503020204020204" charset="-122"/>
              </a:endParaRPr>
            </a:p>
          </p:txBody>
        </p:sp>
      </p:grpSp>
      <p:grpSp>
        <p:nvGrpSpPr>
          <p:cNvPr id="16" name="组合 15"/>
          <p:cNvGrpSpPr/>
          <p:nvPr/>
        </p:nvGrpSpPr>
        <p:grpSpPr>
          <a:xfrm>
            <a:off x="814705" y="4500245"/>
            <a:ext cx="10104755" cy="465455"/>
            <a:chOff x="4357" y="2390"/>
            <a:chExt cx="15913" cy="733"/>
          </a:xfrm>
        </p:grpSpPr>
        <p:cxnSp>
          <p:nvCxnSpPr>
            <p:cNvPr id="17"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18"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告警压制</a:t>
              </a:r>
              <a:endParaRPr lang="zh-CN" altLang="en-US" kern="0" dirty="0">
                <a:solidFill>
                  <a:schemeClr val="bg1"/>
                </a:solidFill>
                <a:latin typeface="方正兰亭中粗黑_GBK" pitchFamily="2" charset="-122"/>
                <a:ea typeface="方正兰亭中粗黑_GBK" pitchFamily="2" charset="-122"/>
              </a:endParaRPr>
            </a:p>
          </p:txBody>
        </p:sp>
        <p:sp>
          <p:nvSpPr>
            <p:cNvPr id="19" name="出自【趣你的PPT】(微信:qunideppt)：最优质的PPT资源库"/>
            <p:cNvSpPr txBox="1"/>
            <p:nvPr/>
          </p:nvSpPr>
          <p:spPr>
            <a:xfrm>
              <a:off x="7759" y="2539"/>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连续一定次数产生告警时，才是有效的告警</a:t>
              </a:r>
              <a:endParaRPr lang="zh-CN" altLang="en-US" sz="1600" dirty="0">
                <a:latin typeface="微软雅黑" panose="020B0503020204020204" charset="-122"/>
                <a:ea typeface="微软雅黑" panose="020B0503020204020204" charset="-122"/>
              </a:endParaRPr>
            </a:p>
          </p:txBody>
        </p:sp>
      </p:grpSp>
      <p:grpSp>
        <p:nvGrpSpPr>
          <p:cNvPr id="20" name="组合 19"/>
          <p:cNvGrpSpPr/>
          <p:nvPr/>
        </p:nvGrpSpPr>
        <p:grpSpPr>
          <a:xfrm>
            <a:off x="814705" y="5511800"/>
            <a:ext cx="10104755" cy="465455"/>
            <a:chOff x="4357" y="2390"/>
            <a:chExt cx="15913" cy="733"/>
          </a:xfrm>
        </p:grpSpPr>
        <p:cxnSp>
          <p:nvCxnSpPr>
            <p:cNvPr id="21"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22"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告警升级</a:t>
              </a:r>
              <a:endParaRPr lang="zh-CN" altLang="en-US" kern="0" dirty="0">
                <a:solidFill>
                  <a:schemeClr val="bg1"/>
                </a:solidFill>
                <a:latin typeface="方正兰亭中粗黑_GBK" pitchFamily="2" charset="-122"/>
                <a:ea typeface="方正兰亭中粗黑_GBK" pitchFamily="2" charset="-122"/>
              </a:endParaRPr>
            </a:p>
          </p:txBody>
        </p:sp>
        <p:sp>
          <p:nvSpPr>
            <p:cNvPr id="23" name="出自【趣你的PPT】(微信:qunideppt)：最优质的PPT资源库"/>
            <p:cNvSpPr txBox="1"/>
            <p:nvPr/>
          </p:nvSpPr>
          <p:spPr>
            <a:xfrm>
              <a:off x="7759" y="2539"/>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告警在一定时间内不处理的话，告警级别会上升一个级别</a:t>
              </a:r>
              <a:endParaRPr lang="zh-CN" altLang="en-US" sz="1600" dirty="0">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告警管理</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93" name="组合 92"/>
          <p:cNvGrpSpPr/>
          <p:nvPr/>
        </p:nvGrpSpPr>
        <p:grpSpPr>
          <a:xfrm>
            <a:off x="814705" y="1007110"/>
            <a:ext cx="10104755" cy="1109980"/>
            <a:chOff x="4357" y="1375"/>
            <a:chExt cx="15913" cy="1748"/>
          </a:xfrm>
        </p:grpSpPr>
        <p:cxnSp>
          <p:nvCxnSpPr>
            <p:cNvPr id="82"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83"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告警消除</a:t>
              </a:r>
              <a:endParaRPr lang="zh-CN" altLang="en-US" kern="0" dirty="0">
                <a:solidFill>
                  <a:schemeClr val="bg1"/>
                </a:solidFill>
                <a:latin typeface="方正兰亭中粗黑_GBK" pitchFamily="2" charset="-122"/>
                <a:ea typeface="方正兰亭中粗黑_GBK" pitchFamily="2" charset="-122"/>
              </a:endParaRPr>
            </a:p>
          </p:txBody>
        </p:sp>
        <p:sp>
          <p:nvSpPr>
            <p:cNvPr id="84" name="出自【趣你的PPT】(微信:qunideppt)：最优质的PPT资源库"/>
            <p:cNvSpPr txBox="1"/>
            <p:nvPr/>
          </p:nvSpPr>
          <p:spPr>
            <a:xfrm>
              <a:off x="7759" y="1375"/>
              <a:ext cx="12511" cy="1695"/>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活动告警消除后即为历史告警，这里分为自动消除和手动消除</a:t>
              </a:r>
              <a:endParaRPr lang="zh-CN" altLang="en-US" sz="1600" dirty="0">
                <a:latin typeface="微软雅黑" panose="020B0503020204020204" charset="-122"/>
                <a:ea typeface="微软雅黑" panose="020B0503020204020204" charset="-122"/>
              </a:endParaRPr>
            </a:p>
            <a:p>
              <a:r>
                <a:rPr lang="zh-CN" altLang="en-US" sz="1600" b="1" dirty="0">
                  <a:solidFill>
                    <a:srgbClr val="FF0000"/>
                  </a:solidFill>
                  <a:latin typeface="微软雅黑" panose="020B0503020204020204" charset="-122"/>
                  <a:ea typeface="微软雅黑" panose="020B0503020204020204" charset="-122"/>
                </a:rPr>
                <a:t>自动消除</a:t>
              </a:r>
              <a:r>
                <a:rPr lang="zh-CN" altLang="en-US" sz="1600" dirty="0">
                  <a:latin typeface="微软雅黑" panose="020B0503020204020204" charset="-122"/>
                  <a:ea typeface="微软雅黑" panose="020B0503020204020204" charset="-122"/>
                </a:rPr>
                <a:t>，存在活动告警时，再次监控结果匹配不上任何告警策略时，说明该指标已恢复正常，触发自动消除业务</a:t>
              </a:r>
              <a:endParaRPr lang="zh-CN" altLang="en-US" sz="1600" dirty="0">
                <a:latin typeface="微软雅黑" panose="020B0503020204020204" charset="-122"/>
                <a:ea typeface="微软雅黑" panose="020B0503020204020204" charset="-122"/>
              </a:endParaRPr>
            </a:p>
            <a:p>
              <a:r>
                <a:rPr lang="zh-CN" altLang="en-US" sz="1600" b="1" dirty="0">
                  <a:solidFill>
                    <a:srgbClr val="FF0000"/>
                  </a:solidFill>
                  <a:latin typeface="微软雅黑" panose="020B0503020204020204" charset="-122"/>
                  <a:ea typeface="微软雅黑" panose="020B0503020204020204" charset="-122"/>
                </a:rPr>
                <a:t>手动消除</a:t>
              </a:r>
              <a:r>
                <a:rPr lang="zh-CN" altLang="en-US" sz="1600" dirty="0">
                  <a:latin typeface="微软雅黑" panose="020B0503020204020204" charset="-122"/>
                  <a:ea typeface="微软雅黑" panose="020B0503020204020204" charset="-122"/>
                </a:rPr>
                <a:t>，人工确认该告警无需处理或已经安排处理，无需再产生告警</a:t>
              </a:r>
              <a:endParaRPr lang="zh-CN" altLang="en-US" sz="1600" dirty="0">
                <a:latin typeface="微软雅黑" panose="020B0503020204020204" charset="-122"/>
                <a:ea typeface="微软雅黑" panose="020B0503020204020204" charset="-122"/>
              </a:endParaRPr>
            </a:p>
          </p:txBody>
        </p:sp>
      </p:grpSp>
      <p:grpSp>
        <p:nvGrpSpPr>
          <p:cNvPr id="3" name="组合 2"/>
          <p:cNvGrpSpPr/>
          <p:nvPr/>
        </p:nvGrpSpPr>
        <p:grpSpPr>
          <a:xfrm>
            <a:off x="814705" y="2535555"/>
            <a:ext cx="10104755" cy="617220"/>
            <a:chOff x="4357" y="2151"/>
            <a:chExt cx="15913" cy="972"/>
          </a:xfrm>
        </p:grpSpPr>
        <p:cxnSp>
          <p:nvCxnSpPr>
            <p:cNvPr id="8"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9"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告警关闭</a:t>
              </a:r>
              <a:endParaRPr lang="zh-CN" altLang="en-US" kern="0" dirty="0">
                <a:solidFill>
                  <a:schemeClr val="bg1"/>
                </a:solidFill>
                <a:latin typeface="方正兰亭中粗黑_GBK" pitchFamily="2" charset="-122"/>
                <a:ea typeface="方正兰亭中粗黑_GBK" pitchFamily="2" charset="-122"/>
              </a:endParaRPr>
            </a:p>
          </p:txBody>
        </p:sp>
        <p:sp>
          <p:nvSpPr>
            <p:cNvPr id="10" name="出自【趣你的PPT】(微信:qunideppt)：最优质的PPT资源库"/>
            <p:cNvSpPr txBox="1"/>
            <p:nvPr/>
          </p:nvSpPr>
          <p:spPr>
            <a:xfrm>
              <a:off x="7759" y="2151"/>
              <a:ext cx="12511" cy="919"/>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一定时间内不想再产生告警或者产生告警但不需要发送告警通知</a:t>
              </a:r>
              <a:endParaRPr lang="zh-CN" altLang="en-US"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特殊指标关闭时可选择是否针对所有告警生效</a:t>
              </a:r>
              <a:endParaRPr lang="zh-CN" altLang="en-US" sz="1600" dirty="0">
                <a:latin typeface="微软雅黑" panose="020B0503020204020204" charset="-122"/>
                <a:ea typeface="微软雅黑" panose="020B0503020204020204" charset="-122"/>
              </a:endParaRPr>
            </a:p>
          </p:txBody>
        </p:sp>
      </p:grpSp>
      <p:grpSp>
        <p:nvGrpSpPr>
          <p:cNvPr id="12" name="组合 11"/>
          <p:cNvGrpSpPr/>
          <p:nvPr/>
        </p:nvGrpSpPr>
        <p:grpSpPr>
          <a:xfrm>
            <a:off x="814705" y="3561715"/>
            <a:ext cx="10104755" cy="863600"/>
            <a:chOff x="4357" y="1763"/>
            <a:chExt cx="15913" cy="1360"/>
          </a:xfrm>
        </p:grpSpPr>
        <p:cxnSp>
          <p:nvCxnSpPr>
            <p:cNvPr id="13"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14"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告警订阅</a:t>
              </a:r>
              <a:endParaRPr lang="zh-CN" altLang="en-US" kern="0" dirty="0">
                <a:solidFill>
                  <a:schemeClr val="bg1"/>
                </a:solidFill>
                <a:latin typeface="方正兰亭中粗黑_GBK" pitchFamily="2" charset="-122"/>
                <a:ea typeface="方正兰亭中粗黑_GBK" pitchFamily="2" charset="-122"/>
              </a:endParaRPr>
            </a:p>
          </p:txBody>
        </p:sp>
        <p:sp>
          <p:nvSpPr>
            <p:cNvPr id="15" name="出自【趣你的PPT】(微信:qunideppt)：最优质的PPT资源库"/>
            <p:cNvSpPr txBox="1"/>
            <p:nvPr/>
          </p:nvSpPr>
          <p:spPr>
            <a:xfrm>
              <a:off x="7759" y="1763"/>
              <a:ext cx="12511" cy="1307"/>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订阅关注的资源类型、业务系统、资源、指标的告警信息</a:t>
              </a:r>
              <a:endParaRPr lang="zh-CN" altLang="en-US"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支持短信、微信等多种告警通知方式</a:t>
              </a:r>
              <a:endParaRPr lang="zh-CN" altLang="en-US"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支持按照告警级别、时间段、通知频率和次数等规则配置订阅</a:t>
              </a:r>
              <a:endParaRPr lang="zh-CN" altLang="en-US" sz="1600" dirty="0">
                <a:latin typeface="微软雅黑" panose="020B0503020204020204" charset="-122"/>
                <a:ea typeface="微软雅黑" panose="020B0503020204020204" charset="-122"/>
              </a:endParaRPr>
            </a:p>
          </p:txBody>
        </p:sp>
      </p:grpSp>
      <p:grpSp>
        <p:nvGrpSpPr>
          <p:cNvPr id="16" name="组合 15"/>
          <p:cNvGrpSpPr/>
          <p:nvPr/>
        </p:nvGrpSpPr>
        <p:grpSpPr>
          <a:xfrm>
            <a:off x="814705" y="4834255"/>
            <a:ext cx="10104755" cy="465455"/>
            <a:chOff x="4357" y="2390"/>
            <a:chExt cx="15913" cy="733"/>
          </a:xfrm>
        </p:grpSpPr>
        <p:cxnSp>
          <p:nvCxnSpPr>
            <p:cNvPr id="17"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18"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告警发送</a:t>
              </a:r>
              <a:endParaRPr lang="zh-CN" altLang="en-US" kern="0" dirty="0">
                <a:solidFill>
                  <a:schemeClr val="bg1"/>
                </a:solidFill>
                <a:latin typeface="方正兰亭中粗黑_GBK" pitchFamily="2" charset="-122"/>
                <a:ea typeface="方正兰亭中粗黑_GBK" pitchFamily="2" charset="-122"/>
              </a:endParaRPr>
            </a:p>
          </p:txBody>
        </p:sp>
        <p:sp>
          <p:nvSpPr>
            <p:cNvPr id="19" name="出自【趣你的PPT】(微信:qunideppt)：最优质的PPT资源库"/>
            <p:cNvSpPr txBox="1"/>
            <p:nvPr/>
          </p:nvSpPr>
          <p:spPr>
            <a:xfrm>
              <a:off x="7759" y="2539"/>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手动给订阅范围内的指定人员发送告警通知</a:t>
              </a:r>
              <a:endParaRPr lang="zh-CN" altLang="en-US" sz="1600" dirty="0">
                <a:latin typeface="微软雅黑" panose="020B0503020204020204" charset="-122"/>
                <a:ea typeface="微软雅黑" panose="020B0503020204020204" charset="-122"/>
              </a:endParaRPr>
            </a:p>
          </p:txBody>
        </p:sp>
      </p:grpSp>
      <p:grpSp>
        <p:nvGrpSpPr>
          <p:cNvPr id="20" name="组合 19"/>
          <p:cNvGrpSpPr/>
          <p:nvPr/>
        </p:nvGrpSpPr>
        <p:grpSpPr>
          <a:xfrm>
            <a:off x="814705" y="5708650"/>
            <a:ext cx="10104755" cy="465455"/>
            <a:chOff x="4357" y="2390"/>
            <a:chExt cx="15913" cy="733"/>
          </a:xfrm>
        </p:grpSpPr>
        <p:cxnSp>
          <p:nvCxnSpPr>
            <p:cNvPr id="21" name="出自【趣你的PPT】(微信:qunideppt)：最优质的PPT资源库"/>
            <p:cNvCxnSpPr/>
            <p:nvPr/>
          </p:nvCxnSpPr>
          <p:spPr bwMode="auto">
            <a:xfrm>
              <a:off x="4357" y="3079"/>
              <a:ext cx="14173"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22" name="出自【趣你的PPT】(微信:qunideppt)：最优质的PPT资源库"/>
            <p:cNvSpPr/>
            <p:nvPr/>
          </p:nvSpPr>
          <p:spPr bwMode="auto">
            <a:xfrm>
              <a:off x="4357" y="239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zh-CN" altLang="en-US" kern="0" dirty="0">
                  <a:solidFill>
                    <a:schemeClr val="bg1"/>
                  </a:solidFill>
                  <a:latin typeface="方正兰亭中粗黑_GBK" pitchFamily="2" charset="-122"/>
                  <a:ea typeface="方正兰亭中粗黑_GBK" pitchFamily="2" charset="-122"/>
                </a:rPr>
                <a:t>告警轨迹</a:t>
              </a:r>
              <a:endParaRPr lang="zh-CN" altLang="en-US" kern="0" dirty="0">
                <a:solidFill>
                  <a:schemeClr val="bg1"/>
                </a:solidFill>
                <a:latin typeface="方正兰亭中粗黑_GBK" pitchFamily="2" charset="-122"/>
                <a:ea typeface="方正兰亭中粗黑_GBK" pitchFamily="2" charset="-122"/>
              </a:endParaRPr>
            </a:p>
          </p:txBody>
        </p:sp>
        <p:sp>
          <p:nvSpPr>
            <p:cNvPr id="23" name="出自【趣你的PPT】(微信:qunideppt)：最优质的PPT资源库"/>
            <p:cNvSpPr txBox="1"/>
            <p:nvPr/>
          </p:nvSpPr>
          <p:spPr>
            <a:xfrm>
              <a:off x="7759" y="2539"/>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当前告警历史上所有的告警产生及消除的轨迹信息</a:t>
              </a:r>
              <a:endParaRPr lang="zh-CN" altLang="en-US" sz="1600" dirty="0">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监控</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自动发现</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2" name="组合 1"/>
          <p:cNvGrpSpPr/>
          <p:nvPr/>
        </p:nvGrpSpPr>
        <p:grpSpPr>
          <a:xfrm>
            <a:off x="1358900" y="2120265"/>
            <a:ext cx="10251440" cy="880110"/>
            <a:chOff x="2140" y="2575"/>
            <a:chExt cx="16144" cy="1386"/>
          </a:xfrm>
        </p:grpSpPr>
        <p:grpSp>
          <p:nvGrpSpPr>
            <p:cNvPr id="11" name="组合 10"/>
            <p:cNvGrpSpPr/>
            <p:nvPr/>
          </p:nvGrpSpPr>
          <p:grpSpPr>
            <a:xfrm>
              <a:off x="2140" y="2716"/>
              <a:ext cx="1104" cy="1104"/>
              <a:chOff x="1342" y="2716"/>
              <a:chExt cx="1104" cy="1104"/>
            </a:xfrm>
          </p:grpSpPr>
          <p:sp>
            <p:nvSpPr>
              <p:cNvPr id="24" name="直角三角形 23"/>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Content Placeholder 2"/>
            <p:cNvSpPr txBox="1"/>
            <p:nvPr/>
          </p:nvSpPr>
          <p:spPr>
            <a:xfrm>
              <a:off x="3444" y="2575"/>
              <a:ext cx="14840"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虚拟化平台（</a:t>
              </a:r>
              <a:r>
                <a:rPr lang="en-US" altLang="zh-CN" sz="2400" dirty="0">
                  <a:solidFill>
                    <a:schemeClr val="tx1">
                      <a:lumMod val="75000"/>
                      <a:lumOff val="25000"/>
                    </a:schemeClr>
                  </a:solidFill>
                  <a:latin typeface="微软雅黑" panose="020B0503020204020204" charset="-122"/>
                  <a:ea typeface="微软雅黑" panose="020B0503020204020204" charset="-122"/>
                </a:rPr>
                <a:t>VMware</a:t>
              </a:r>
              <a:r>
                <a:rPr lang="zh-CN" altLang="en-US" sz="2400" dirty="0">
                  <a:solidFill>
                    <a:schemeClr val="tx1">
                      <a:lumMod val="75000"/>
                      <a:lumOff val="25000"/>
                    </a:schemeClr>
                  </a:solidFill>
                  <a:latin typeface="微软雅黑" panose="020B0503020204020204" charset="-122"/>
                  <a:ea typeface="微软雅黑" panose="020B0503020204020204" charset="-122"/>
                </a:rPr>
                <a:t>、华为、华三、思捷）</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资源池、物理机、虚拟机</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27" name="组合 26"/>
          <p:cNvGrpSpPr/>
          <p:nvPr/>
        </p:nvGrpSpPr>
        <p:grpSpPr>
          <a:xfrm>
            <a:off x="1358900" y="3993515"/>
            <a:ext cx="9033510" cy="1339850"/>
            <a:chOff x="2140" y="2213"/>
            <a:chExt cx="14226" cy="2110"/>
          </a:xfrm>
        </p:grpSpPr>
        <p:grpSp>
          <p:nvGrpSpPr>
            <p:cNvPr id="28" name="组合 27"/>
            <p:cNvGrpSpPr/>
            <p:nvPr/>
          </p:nvGrpSpPr>
          <p:grpSpPr>
            <a:xfrm>
              <a:off x="2140" y="2716"/>
              <a:ext cx="1104" cy="1104"/>
              <a:chOff x="1342" y="2716"/>
              <a:chExt cx="1104" cy="1104"/>
            </a:xfrm>
          </p:grpSpPr>
          <p:sp>
            <p:nvSpPr>
              <p:cNvPr id="29" name="直角三角形 28"/>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Content Placeholder 2"/>
            <p:cNvSpPr txBox="1"/>
            <p:nvPr/>
          </p:nvSpPr>
          <p:spPr>
            <a:xfrm>
              <a:off x="3444" y="2213"/>
              <a:ext cx="12922" cy="2110"/>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云平台（华为云、阿里云）</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资源池、集群、物理机、虚拟机、</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存储、</a:t>
              </a:r>
              <a:r>
                <a:rPr lang="zh-CN" altLang="en-US" sz="2400" dirty="0">
                  <a:solidFill>
                    <a:schemeClr val="tx1">
                      <a:lumMod val="75000"/>
                      <a:lumOff val="25000"/>
                    </a:schemeClr>
                  </a:solidFill>
                  <a:latin typeface="微软雅黑" panose="020B0503020204020204" charset="-122"/>
                  <a:ea typeface="微软雅黑" panose="020B0503020204020204" charset="-122"/>
                </a:rPr>
                <a:t>交换机、防火墙</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服务器、数据库、负载均衡、对象存储</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监控</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日志监控</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15" name="组合 14"/>
          <p:cNvGrpSpPr/>
          <p:nvPr/>
        </p:nvGrpSpPr>
        <p:grpSpPr>
          <a:xfrm>
            <a:off x="1358900" y="1635125"/>
            <a:ext cx="10251440" cy="880110"/>
            <a:chOff x="2140" y="2575"/>
            <a:chExt cx="16144" cy="1386"/>
          </a:xfrm>
        </p:grpSpPr>
        <p:grpSp>
          <p:nvGrpSpPr>
            <p:cNvPr id="14" name="组合 13"/>
            <p:cNvGrpSpPr/>
            <p:nvPr/>
          </p:nvGrpSpPr>
          <p:grpSpPr>
            <a:xfrm>
              <a:off x="2140" y="2716"/>
              <a:ext cx="1104" cy="1104"/>
              <a:chOff x="1342" y="2716"/>
              <a:chExt cx="1104" cy="1104"/>
            </a:xfrm>
          </p:grpSpPr>
          <p:sp>
            <p:nvSpPr>
              <p:cNvPr id="2" name="直角三角形 1"/>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Content Placeholder 2"/>
            <p:cNvSpPr txBox="1"/>
            <p:nvPr/>
          </p:nvSpPr>
          <p:spPr>
            <a:xfrm>
              <a:off x="3444" y="2575"/>
              <a:ext cx="14840"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操作系统日志</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使用</a:t>
              </a:r>
              <a:r>
                <a:rPr lang="en-US" altLang="zh-CN" sz="2400" dirty="0">
                  <a:solidFill>
                    <a:schemeClr val="tx1">
                      <a:lumMod val="75000"/>
                      <a:lumOff val="25000"/>
                    </a:schemeClr>
                  </a:solidFill>
                  <a:latin typeface="微软雅黑" panose="020B0503020204020204" charset="-122"/>
                  <a:ea typeface="微软雅黑" panose="020B0503020204020204" charset="-122"/>
                </a:rPr>
                <a:t>SYSLOG</a:t>
              </a:r>
              <a:r>
                <a:rPr lang="zh-CN" altLang="en-US" sz="2400" dirty="0">
                  <a:solidFill>
                    <a:schemeClr val="tx1">
                      <a:lumMod val="75000"/>
                      <a:lumOff val="25000"/>
                    </a:schemeClr>
                  </a:solidFill>
                  <a:latin typeface="微软雅黑" panose="020B0503020204020204" charset="-122"/>
                  <a:ea typeface="微软雅黑" panose="020B0503020204020204" charset="-122"/>
                </a:rPr>
                <a:t>协议监控系统日志信息，可对级别和关键字配置策略</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6" name="组合 15"/>
          <p:cNvGrpSpPr/>
          <p:nvPr/>
        </p:nvGrpSpPr>
        <p:grpSpPr>
          <a:xfrm>
            <a:off x="1358900" y="3140075"/>
            <a:ext cx="9033510" cy="880110"/>
            <a:chOff x="2140" y="2575"/>
            <a:chExt cx="14226" cy="1386"/>
          </a:xfrm>
        </p:grpSpPr>
        <p:grpSp>
          <p:nvGrpSpPr>
            <p:cNvPr id="17" name="组合 16"/>
            <p:cNvGrpSpPr/>
            <p:nvPr/>
          </p:nvGrpSpPr>
          <p:grpSpPr>
            <a:xfrm>
              <a:off x="2140" y="2716"/>
              <a:ext cx="1104" cy="1104"/>
              <a:chOff x="1342" y="2716"/>
              <a:chExt cx="1104" cy="1104"/>
            </a:xfrm>
          </p:grpSpPr>
          <p:sp>
            <p:nvSpPr>
              <p:cNvPr id="18" name="直角三角形 17"/>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软件、应用系统日志</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读取日志文件获取相应日志信息（增量读取）</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21" name="组合 20"/>
          <p:cNvGrpSpPr/>
          <p:nvPr/>
        </p:nvGrpSpPr>
        <p:grpSpPr>
          <a:xfrm>
            <a:off x="1358900" y="4645025"/>
            <a:ext cx="9965055" cy="880110"/>
            <a:chOff x="2140" y="2575"/>
            <a:chExt cx="15693" cy="1386"/>
          </a:xfrm>
        </p:grpSpPr>
        <p:grpSp>
          <p:nvGrpSpPr>
            <p:cNvPr id="22" name="组合 21"/>
            <p:cNvGrpSpPr/>
            <p:nvPr/>
          </p:nvGrpSpPr>
          <p:grpSpPr>
            <a:xfrm>
              <a:off x="2140" y="2716"/>
              <a:ext cx="1104" cy="1104"/>
              <a:chOff x="1342" y="2716"/>
              <a:chExt cx="1104" cy="1104"/>
            </a:xfrm>
          </p:grpSpPr>
          <p:sp>
            <p:nvSpPr>
              <p:cNvPr id="23" name="直角三角形 22"/>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Content Placeholder 2"/>
            <p:cNvSpPr txBox="1"/>
            <p:nvPr/>
          </p:nvSpPr>
          <p:spPr>
            <a:xfrm>
              <a:off x="3444" y="2575"/>
              <a:ext cx="14389"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对接第三方日志系统</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获取更多的日志信息，或者分析处理后的更有价值的日志信息</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监控</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应用监控</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15" name="组合 14"/>
          <p:cNvGrpSpPr/>
          <p:nvPr/>
        </p:nvGrpSpPr>
        <p:grpSpPr>
          <a:xfrm>
            <a:off x="1357200" y="1848485"/>
            <a:ext cx="9033510" cy="880110"/>
            <a:chOff x="2140" y="2575"/>
            <a:chExt cx="14226" cy="1386"/>
          </a:xfrm>
        </p:grpSpPr>
        <p:grpSp>
          <p:nvGrpSpPr>
            <p:cNvPr id="14" name="组合 13"/>
            <p:cNvGrpSpPr/>
            <p:nvPr/>
          </p:nvGrpSpPr>
          <p:grpSpPr>
            <a:xfrm>
              <a:off x="2140" y="2716"/>
              <a:ext cx="1104" cy="1104"/>
              <a:chOff x="1342" y="2716"/>
              <a:chExt cx="1104" cy="1104"/>
            </a:xfrm>
          </p:grpSpPr>
          <p:sp>
            <p:nvSpPr>
              <p:cNvPr id="2" name="直角三角形 1"/>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直角三角形 2"/>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应用 可用性快速监测：</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针对应用系统门户、关键网站、接口等可用性监控。</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 name="组合 3"/>
          <p:cNvGrpSpPr/>
          <p:nvPr/>
        </p:nvGrpSpPr>
        <p:grpSpPr>
          <a:xfrm>
            <a:off x="1357200" y="3432175"/>
            <a:ext cx="9033510" cy="880110"/>
            <a:chOff x="2140" y="2575"/>
            <a:chExt cx="14226" cy="1386"/>
          </a:xfrm>
        </p:grpSpPr>
        <p:grpSp>
          <p:nvGrpSpPr>
            <p:cNvPr id="5" name="组合 4"/>
            <p:cNvGrpSpPr/>
            <p:nvPr/>
          </p:nvGrpSpPr>
          <p:grpSpPr>
            <a:xfrm>
              <a:off x="2140" y="2716"/>
              <a:ext cx="1104" cy="1104"/>
              <a:chOff x="1342" y="2716"/>
              <a:chExt cx="1104" cy="1104"/>
            </a:xfrm>
          </p:grpSpPr>
          <p:sp>
            <p:nvSpPr>
              <p:cNvPr id="6" name="直角三角形 5"/>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应用端口</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2400" dirty="0">
                  <a:solidFill>
                    <a:schemeClr val="tx1">
                      <a:lumMod val="75000"/>
                      <a:lumOff val="25000"/>
                    </a:schemeClr>
                  </a:solidFill>
                  <a:latin typeface="微软雅黑" panose="020B0503020204020204" charset="-122"/>
                  <a:ea typeface="微软雅黑" panose="020B0503020204020204" charset="-122"/>
                  <a:sym typeface="+mn-ea"/>
                </a:rPr>
                <a:t>TCP</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2400" dirty="0">
                  <a:solidFill>
                    <a:schemeClr val="tx1">
                      <a:lumMod val="75000"/>
                      <a:lumOff val="25000"/>
                    </a:schemeClr>
                  </a:solidFill>
                  <a:latin typeface="微软雅黑" panose="020B0503020204020204" charset="-122"/>
                  <a:ea typeface="微软雅黑" panose="020B0503020204020204" charset="-122"/>
                  <a:sym typeface="+mn-ea"/>
                </a:rPr>
                <a:t>UDP</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a:t>
              </a:r>
              <a:r>
                <a:rPr lang="zh-CN" altLang="en-US" sz="2400" dirty="0">
                  <a:solidFill>
                    <a:schemeClr val="tx1">
                      <a:lumMod val="75000"/>
                      <a:lumOff val="25000"/>
                    </a:schemeClr>
                  </a:solidFill>
                  <a:latin typeface="微软雅黑" panose="020B0503020204020204" charset="-122"/>
                  <a:ea typeface="微软雅黑" panose="020B0503020204020204" charset="-122"/>
                </a:rPr>
                <a:t>侦测：</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针对特定服务器特定端口进行侦测，监控端口状态。</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0" name="组合 9"/>
          <p:cNvGrpSpPr/>
          <p:nvPr/>
        </p:nvGrpSpPr>
        <p:grpSpPr>
          <a:xfrm>
            <a:off x="1357200" y="5015865"/>
            <a:ext cx="9033510" cy="880110"/>
            <a:chOff x="2140" y="2575"/>
            <a:chExt cx="14226" cy="1386"/>
          </a:xfrm>
        </p:grpSpPr>
        <p:grpSp>
          <p:nvGrpSpPr>
            <p:cNvPr id="11" name="组合 10"/>
            <p:cNvGrpSpPr/>
            <p:nvPr/>
          </p:nvGrpSpPr>
          <p:grpSpPr>
            <a:xfrm>
              <a:off x="2140" y="2716"/>
              <a:ext cx="1104" cy="1104"/>
              <a:chOff x="1342" y="2716"/>
              <a:chExt cx="1104" cy="1104"/>
            </a:xfrm>
          </p:grpSpPr>
          <p:sp>
            <p:nvSpPr>
              <p:cNvPr id="12" name="直角三角形 11"/>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应用进程检测：</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针对特定服务器进程按照关键字进行筛选和监控。</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巡检</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配置管理</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9" name="组合 8"/>
          <p:cNvGrpSpPr/>
          <p:nvPr/>
        </p:nvGrpSpPr>
        <p:grpSpPr>
          <a:xfrm>
            <a:off x="1357200" y="1848485"/>
            <a:ext cx="9033510" cy="880110"/>
            <a:chOff x="2140" y="2575"/>
            <a:chExt cx="14226" cy="1386"/>
          </a:xfrm>
        </p:grpSpPr>
        <p:grpSp>
          <p:nvGrpSpPr>
            <p:cNvPr id="18" name="组合 17"/>
            <p:cNvGrpSpPr/>
            <p:nvPr/>
          </p:nvGrpSpPr>
          <p:grpSpPr>
            <a:xfrm>
              <a:off x="2140" y="2716"/>
              <a:ext cx="1104" cy="1104"/>
              <a:chOff x="1342" y="2716"/>
              <a:chExt cx="1104" cy="1104"/>
            </a:xfrm>
          </p:grpSpPr>
          <p:sp>
            <p:nvSpPr>
              <p:cNvPr id="19" name="直角三角形 18"/>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完全按照总局规范要求梳理资产配置项；</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支持扩展和定制，历史变更记录留存。</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22" name="组合 21"/>
          <p:cNvGrpSpPr/>
          <p:nvPr/>
        </p:nvGrpSpPr>
        <p:grpSpPr>
          <a:xfrm>
            <a:off x="1357200" y="3432175"/>
            <a:ext cx="9033510" cy="880110"/>
            <a:chOff x="2140" y="2575"/>
            <a:chExt cx="14226" cy="1386"/>
          </a:xfrm>
        </p:grpSpPr>
        <p:grpSp>
          <p:nvGrpSpPr>
            <p:cNvPr id="23" name="组合 22"/>
            <p:cNvGrpSpPr/>
            <p:nvPr/>
          </p:nvGrpSpPr>
          <p:grpSpPr>
            <a:xfrm>
              <a:off x="2140" y="2716"/>
              <a:ext cx="1104" cy="1104"/>
              <a:chOff x="1342" y="2716"/>
              <a:chExt cx="1104" cy="1104"/>
            </a:xfrm>
          </p:grpSpPr>
          <p:sp>
            <p:nvSpPr>
              <p:cNvPr id="24" name="直角三角形 23"/>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在线查看，快速定位；支持数据快速导出，查看，存档；导出即为模板，完善后即可导入更新。</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27" name="组合 26"/>
          <p:cNvGrpSpPr/>
          <p:nvPr/>
        </p:nvGrpSpPr>
        <p:grpSpPr>
          <a:xfrm>
            <a:off x="1357200" y="5015865"/>
            <a:ext cx="9033510" cy="880110"/>
            <a:chOff x="2140" y="2575"/>
            <a:chExt cx="14226" cy="1386"/>
          </a:xfrm>
        </p:grpSpPr>
        <p:grpSp>
          <p:nvGrpSpPr>
            <p:cNvPr id="28" name="组合 27"/>
            <p:cNvGrpSpPr/>
            <p:nvPr/>
          </p:nvGrpSpPr>
          <p:grpSpPr>
            <a:xfrm>
              <a:off x="2140" y="2716"/>
              <a:ext cx="1104" cy="1104"/>
              <a:chOff x="1342" y="2716"/>
              <a:chExt cx="1104" cy="1104"/>
            </a:xfrm>
          </p:grpSpPr>
          <p:sp>
            <p:nvSpPr>
              <p:cNvPr id="29" name="直角三角形 28"/>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数据来源与监控系统无缝对接，支持关键指标信息提取，资源同步，实时更新。</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巡检</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运行监控</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9" name="组合 8"/>
          <p:cNvGrpSpPr/>
          <p:nvPr/>
        </p:nvGrpSpPr>
        <p:grpSpPr>
          <a:xfrm>
            <a:off x="1357200" y="1848485"/>
            <a:ext cx="9033510" cy="880110"/>
            <a:chOff x="2140" y="2575"/>
            <a:chExt cx="14226" cy="1386"/>
          </a:xfrm>
        </p:grpSpPr>
        <p:grpSp>
          <p:nvGrpSpPr>
            <p:cNvPr id="18" name="组合 17"/>
            <p:cNvGrpSpPr/>
            <p:nvPr/>
          </p:nvGrpSpPr>
          <p:grpSpPr>
            <a:xfrm>
              <a:off x="2140" y="2716"/>
              <a:ext cx="1104" cy="1104"/>
              <a:chOff x="1342" y="2716"/>
              <a:chExt cx="1104" cy="1104"/>
            </a:xfrm>
          </p:grpSpPr>
          <p:sp>
            <p:nvSpPr>
              <p:cNvPr id="19" name="直角三角形 18"/>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定制化：</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报表模板样式、内容、范围等都支持自定义配置。</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22" name="组合 21"/>
          <p:cNvGrpSpPr/>
          <p:nvPr/>
        </p:nvGrpSpPr>
        <p:grpSpPr>
          <a:xfrm>
            <a:off x="1357200" y="3432175"/>
            <a:ext cx="9033510" cy="880110"/>
            <a:chOff x="2140" y="2575"/>
            <a:chExt cx="14226" cy="1386"/>
          </a:xfrm>
        </p:grpSpPr>
        <p:grpSp>
          <p:nvGrpSpPr>
            <p:cNvPr id="23" name="组合 22"/>
            <p:cNvGrpSpPr/>
            <p:nvPr/>
          </p:nvGrpSpPr>
          <p:grpSpPr>
            <a:xfrm>
              <a:off x="2140" y="2716"/>
              <a:ext cx="1104" cy="1104"/>
              <a:chOff x="1342" y="2716"/>
              <a:chExt cx="1104" cy="1104"/>
            </a:xfrm>
          </p:grpSpPr>
          <p:sp>
            <p:nvSpPr>
              <p:cNvPr id="24" name="直角三角形 23"/>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自动化：</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按照预定周期自动生成报表，支持人工巡检的内容完善。</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27" name="组合 26"/>
          <p:cNvGrpSpPr/>
          <p:nvPr/>
        </p:nvGrpSpPr>
        <p:grpSpPr>
          <a:xfrm>
            <a:off x="1357200" y="5015865"/>
            <a:ext cx="9033510" cy="880110"/>
            <a:chOff x="2140" y="2575"/>
            <a:chExt cx="14226" cy="1386"/>
          </a:xfrm>
        </p:grpSpPr>
        <p:grpSp>
          <p:nvGrpSpPr>
            <p:cNvPr id="28" name="组合 27"/>
            <p:cNvGrpSpPr/>
            <p:nvPr/>
          </p:nvGrpSpPr>
          <p:grpSpPr>
            <a:xfrm>
              <a:off x="2140" y="2716"/>
              <a:ext cx="1104" cy="1104"/>
              <a:chOff x="1342" y="2716"/>
              <a:chExt cx="1104" cy="1104"/>
            </a:xfrm>
          </p:grpSpPr>
          <p:sp>
            <p:nvSpPr>
              <p:cNvPr id="29" name="直角三角形 28"/>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规范管理：</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按照预定时间范围对报表进行归档管理，可</a:t>
              </a:r>
              <a:r>
                <a:rPr lang="zh-CN" altLang="en-US" sz="2400" dirty="0">
                  <a:solidFill>
                    <a:schemeClr val="tx1">
                      <a:lumMod val="75000"/>
                      <a:lumOff val="25000"/>
                    </a:schemeClr>
                  </a:solidFill>
                  <a:latin typeface="微软雅黑" panose="020B0503020204020204" charset="-122"/>
                  <a:ea typeface="微软雅黑" panose="020B0503020204020204" charset="-122"/>
                  <a:sym typeface="+mn-ea"/>
                </a:rPr>
                <a:t>随时</a:t>
              </a:r>
              <a:r>
                <a:rPr lang="zh-CN" altLang="en-US" sz="2400" dirty="0">
                  <a:solidFill>
                    <a:schemeClr val="tx1">
                      <a:lumMod val="75000"/>
                      <a:lumOff val="25000"/>
                    </a:schemeClr>
                  </a:solidFill>
                  <a:latin typeface="微软雅黑" panose="020B0503020204020204" charset="-122"/>
                  <a:ea typeface="微软雅黑" panose="020B0503020204020204" charset="-122"/>
                </a:rPr>
                <a:t>下载查看。</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Line 4"/>
          <p:cNvSpPr>
            <a:spLocks noChangeShapeType="1"/>
          </p:cNvSpPr>
          <p:nvPr userDrawn="1"/>
        </p:nvSpPr>
        <p:spPr bwMode="auto">
          <a:xfrm>
            <a:off x="2141220" y="4103370"/>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 name="Text Box 18"/>
          <p:cNvSpPr txBox="1">
            <a:spLocks noChangeArrowheads="1"/>
          </p:cNvSpPr>
          <p:nvPr userDrawn="1"/>
        </p:nvSpPr>
        <p:spPr bwMode="auto">
          <a:xfrm>
            <a:off x="2141220" y="2242502"/>
            <a:ext cx="995045"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11500" b="1">
                <a:solidFill>
                  <a:srgbClr val="A6A6A6"/>
                </a:solidFill>
                <a:latin typeface="Arial" panose="020B0604020202090204" pitchFamily="34" charset="0"/>
                <a:cs typeface="Arial" panose="020B0604020202090204" pitchFamily="34" charset="0"/>
                <a:sym typeface="Franklin Gothic Medium" panose="020B0603020102090204" pitchFamily="34" charset="0"/>
              </a:rPr>
              <a:t>2</a:t>
            </a:r>
            <a:endParaRPr lang="en-US" altLang="zh-CN" sz="11500" b="1">
              <a:solidFill>
                <a:srgbClr val="A6A6A6"/>
              </a:solidFill>
              <a:latin typeface="Arial" panose="020B0604020202090204" pitchFamily="34" charset="0"/>
              <a:cs typeface="Arial" panose="020B0604020202090204" pitchFamily="34" charset="0"/>
              <a:sym typeface="Franklin Gothic Medium" panose="020B0603020102090204" pitchFamily="34" charset="0"/>
            </a:endParaRPr>
          </a:p>
        </p:txBody>
      </p:sp>
      <p:sp>
        <p:nvSpPr>
          <p:cNvPr id="5" name="Text Box 30"/>
          <p:cNvSpPr txBox="1">
            <a:spLocks noChangeArrowheads="1"/>
          </p:cNvSpPr>
          <p:nvPr userDrawn="1"/>
        </p:nvSpPr>
        <p:spPr bwMode="auto">
          <a:xfrm>
            <a:off x="3449320" y="2711450"/>
            <a:ext cx="62528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algn="ctr" eaLnBrk="1" hangingPunct="1"/>
            <a:r>
              <a:rPr lang="zh-CN" altLang="en-US" sz="5400" b="1" dirty="0">
                <a:solidFill>
                  <a:schemeClr val="tx1"/>
                </a:solidFill>
                <a:latin typeface="微软雅黑" panose="020B0503020204020204" charset="-122"/>
                <a:ea typeface="微软雅黑" panose="020B0503020204020204" charset="-122"/>
                <a:sym typeface="Franklin Gothic Medium" panose="020B0603020102090204" pitchFamily="34" charset="0"/>
              </a:rPr>
              <a:t>监控模块介绍</a:t>
            </a:r>
            <a:endParaRPr lang="zh-CN" altLang="en-US" sz="5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3632835" y="2052955"/>
            <a:ext cx="6645910" cy="2971800"/>
            <a:chOff x="3355" y="3213"/>
            <a:chExt cx="10466" cy="4680"/>
          </a:xfrm>
        </p:grpSpPr>
        <p:sp>
          <p:nvSpPr>
            <p:cNvPr id="9" name="Rectangle 12"/>
            <p:cNvSpPr>
              <a:spLocks noChangeArrowheads="1"/>
            </p:cNvSpPr>
            <p:nvPr userDrawn="1"/>
          </p:nvSpPr>
          <p:spPr bwMode="auto">
            <a:xfrm>
              <a:off x="4620" y="4441"/>
              <a:ext cx="227" cy="102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10" name="Text Box 18"/>
            <p:cNvSpPr txBox="1">
              <a:spLocks noChangeArrowheads="1"/>
            </p:cNvSpPr>
            <p:nvPr userDrawn="1"/>
          </p:nvSpPr>
          <p:spPr bwMode="auto">
            <a:xfrm>
              <a:off x="3676" y="4560"/>
              <a:ext cx="625"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Arial" panose="020B0604020202090204" pitchFamily="34" charset="0"/>
                  <a:cs typeface="Arial" panose="020B0604020202090204" pitchFamily="34" charset="0"/>
                  <a:sym typeface="Franklin Gothic Medium" panose="020B0603020102090204" pitchFamily="34" charset="0"/>
                </a:rPr>
                <a:t>2</a:t>
              </a:r>
              <a:endParaRPr lang="en-US" altLang="zh-CN" sz="2800" b="1">
                <a:solidFill>
                  <a:srgbClr val="A6A6A6"/>
                </a:solidFill>
                <a:latin typeface="Arial" panose="020B0604020202090204" pitchFamily="34" charset="0"/>
                <a:cs typeface="Arial" panose="020B0604020202090204" pitchFamily="34" charset="0"/>
                <a:sym typeface="Franklin Gothic Medium" panose="020B0603020102090204" pitchFamily="34" charset="0"/>
              </a:endParaRPr>
            </a:p>
          </p:txBody>
        </p:sp>
        <p:sp>
          <p:nvSpPr>
            <p:cNvPr id="11" name="Text Box 30"/>
            <p:cNvSpPr txBox="1">
              <a:spLocks noChangeArrowheads="1"/>
            </p:cNvSpPr>
            <p:nvPr userDrawn="1"/>
          </p:nvSpPr>
          <p:spPr bwMode="auto">
            <a:xfrm>
              <a:off x="5192" y="4607"/>
              <a:ext cx="8083"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监控子系统介绍</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sp>
          <p:nvSpPr>
            <p:cNvPr id="13" name="Rectangle 12"/>
            <p:cNvSpPr>
              <a:spLocks noChangeArrowheads="1"/>
            </p:cNvSpPr>
            <p:nvPr userDrawn="1"/>
          </p:nvSpPr>
          <p:spPr bwMode="auto">
            <a:xfrm>
              <a:off x="4620" y="3265"/>
              <a:ext cx="227" cy="1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14" name="Text Box 18"/>
            <p:cNvSpPr txBox="1">
              <a:spLocks noChangeArrowheads="1"/>
            </p:cNvSpPr>
            <p:nvPr userDrawn="1"/>
          </p:nvSpPr>
          <p:spPr bwMode="auto">
            <a:xfrm>
              <a:off x="3676" y="3392"/>
              <a:ext cx="599"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Arial" panose="020B0604020202090204" pitchFamily="34" charset="0"/>
                  <a:cs typeface="Arial" panose="020B0604020202090204" pitchFamily="34" charset="0"/>
                  <a:sym typeface="Franklin Gothic Medium" panose="020B0603020102090204" pitchFamily="34" charset="0"/>
                </a:rPr>
                <a:t>1</a:t>
              </a:r>
              <a:endParaRPr lang="en-US" altLang="zh-CN" sz="2800" b="1">
                <a:solidFill>
                  <a:srgbClr val="A6A6A6"/>
                </a:solidFill>
                <a:latin typeface="Arial" panose="020B0604020202090204" pitchFamily="34" charset="0"/>
                <a:cs typeface="Arial" panose="020B0604020202090204" pitchFamily="34" charset="0"/>
                <a:sym typeface="Franklin Gothic Medium" panose="020B0603020102090204" pitchFamily="34" charset="0"/>
              </a:endParaRPr>
            </a:p>
          </p:txBody>
        </p:sp>
        <p:sp>
          <p:nvSpPr>
            <p:cNvPr id="15" name="Text Box 30"/>
            <p:cNvSpPr txBox="1">
              <a:spLocks noChangeArrowheads="1"/>
            </p:cNvSpPr>
            <p:nvPr userDrawn="1"/>
          </p:nvSpPr>
          <p:spPr bwMode="auto">
            <a:xfrm>
              <a:off x="5192" y="3437"/>
              <a:ext cx="809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平台概述</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2" name="组合 1"/>
            <p:cNvGrpSpPr/>
            <p:nvPr/>
          </p:nvGrpSpPr>
          <p:grpSpPr>
            <a:xfrm>
              <a:off x="3355" y="3213"/>
              <a:ext cx="10466" cy="4680"/>
              <a:chOff x="3355" y="3213"/>
              <a:chExt cx="11925" cy="4680"/>
            </a:xfrm>
          </p:grpSpPr>
          <p:sp>
            <p:nvSpPr>
              <p:cNvPr id="7" name="Line 4"/>
              <p:cNvSpPr>
                <a:spLocks noChangeShapeType="1"/>
              </p:cNvSpPr>
              <p:nvPr userDrawn="1"/>
            </p:nvSpPr>
            <p:spPr bwMode="auto">
              <a:xfrm>
                <a:off x="3372" y="4383"/>
                <a:ext cx="1190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 name="Line 5"/>
              <p:cNvSpPr>
                <a:spLocks noChangeShapeType="1"/>
              </p:cNvSpPr>
              <p:nvPr userDrawn="1"/>
            </p:nvSpPr>
            <p:spPr bwMode="auto">
              <a:xfrm>
                <a:off x="3372" y="5553"/>
                <a:ext cx="1190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2" name="Line 4"/>
              <p:cNvSpPr>
                <a:spLocks noChangeShapeType="1"/>
              </p:cNvSpPr>
              <p:nvPr userDrawn="1"/>
            </p:nvSpPr>
            <p:spPr bwMode="auto">
              <a:xfrm>
                <a:off x="3372" y="3213"/>
                <a:ext cx="1190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 name="Line 6"/>
              <p:cNvSpPr>
                <a:spLocks noChangeShapeType="1"/>
              </p:cNvSpPr>
              <p:nvPr userDrawn="1"/>
            </p:nvSpPr>
            <p:spPr bwMode="auto">
              <a:xfrm>
                <a:off x="3355" y="6723"/>
                <a:ext cx="119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 name="Line 7"/>
              <p:cNvSpPr>
                <a:spLocks noChangeShapeType="1"/>
              </p:cNvSpPr>
              <p:nvPr userDrawn="1"/>
            </p:nvSpPr>
            <p:spPr bwMode="auto">
              <a:xfrm>
                <a:off x="3355" y="7893"/>
                <a:ext cx="11907"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8" name="Rectangle 13"/>
            <p:cNvSpPr>
              <a:spLocks noChangeArrowheads="1"/>
            </p:cNvSpPr>
            <p:nvPr userDrawn="1"/>
          </p:nvSpPr>
          <p:spPr bwMode="auto">
            <a:xfrm>
              <a:off x="4602" y="6793"/>
              <a:ext cx="228" cy="102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lvl="1" algn="ctr"/>
              <a:endParaRPr lang="zh-CN" altLang="en-US" sz="7200">
                <a:solidFill>
                  <a:schemeClr val="bg1"/>
                </a:solidFill>
                <a:latin typeface="Century Schoolbook" pitchFamily="18" charset="0"/>
                <a:sym typeface="Franklin Gothic Medium" panose="020B0603020102090204" pitchFamily="34" charset="0"/>
              </a:endParaRPr>
            </a:p>
          </p:txBody>
        </p:sp>
        <p:sp>
          <p:nvSpPr>
            <p:cNvPr id="19" name="Rectangle 14"/>
            <p:cNvSpPr>
              <a:spLocks noChangeArrowheads="1"/>
            </p:cNvSpPr>
            <p:nvPr userDrawn="1"/>
          </p:nvSpPr>
          <p:spPr bwMode="auto">
            <a:xfrm>
              <a:off x="4602" y="5617"/>
              <a:ext cx="228" cy="102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ym typeface="Franklin Gothic Medium" panose="020B0603020102090204" pitchFamily="34" charset="0"/>
              </a:endParaRPr>
            </a:p>
          </p:txBody>
        </p:sp>
        <p:sp>
          <p:nvSpPr>
            <p:cNvPr id="20" name="Text Box 19"/>
            <p:cNvSpPr txBox="1">
              <a:spLocks noChangeArrowheads="1"/>
            </p:cNvSpPr>
            <p:nvPr userDrawn="1"/>
          </p:nvSpPr>
          <p:spPr bwMode="auto">
            <a:xfrm>
              <a:off x="3676" y="5735"/>
              <a:ext cx="625"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Arial" panose="020B0604020202090204" pitchFamily="34" charset="0"/>
                  <a:cs typeface="Arial" panose="020B0604020202090204" pitchFamily="34" charset="0"/>
                  <a:sym typeface="Franklin Gothic Medium" panose="020B0603020102090204" pitchFamily="34" charset="0"/>
                </a:rPr>
                <a:t>3</a:t>
              </a:r>
              <a:endParaRPr lang="en-US" altLang="zh-CN" sz="2800" b="1">
                <a:solidFill>
                  <a:srgbClr val="A6A6A6"/>
                </a:solidFill>
                <a:latin typeface="Arial" panose="020B0604020202090204" pitchFamily="34" charset="0"/>
                <a:cs typeface="Arial" panose="020B0604020202090204" pitchFamily="34" charset="0"/>
                <a:sym typeface="Franklin Gothic Medium" panose="020B0603020102090204" pitchFamily="34" charset="0"/>
              </a:endParaRPr>
            </a:p>
          </p:txBody>
        </p:sp>
        <p:sp>
          <p:nvSpPr>
            <p:cNvPr id="21" name="Text Box 20"/>
            <p:cNvSpPr txBox="1">
              <a:spLocks noChangeArrowheads="1"/>
            </p:cNvSpPr>
            <p:nvPr userDrawn="1"/>
          </p:nvSpPr>
          <p:spPr bwMode="auto">
            <a:xfrm>
              <a:off x="3676" y="6910"/>
              <a:ext cx="625"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2800" b="1">
                  <a:solidFill>
                    <a:srgbClr val="A6A6A6"/>
                  </a:solidFill>
                  <a:latin typeface="Arial" panose="020B0604020202090204" pitchFamily="34" charset="0"/>
                  <a:cs typeface="Arial" panose="020B0604020202090204" pitchFamily="34" charset="0"/>
                  <a:sym typeface="Franklin Gothic Medium" panose="020B0603020102090204" pitchFamily="34" charset="0"/>
                </a:rPr>
                <a:t>4</a:t>
              </a:r>
              <a:endParaRPr lang="en-US" altLang="zh-CN" sz="2800" b="1">
                <a:solidFill>
                  <a:srgbClr val="A6A6A6"/>
                </a:solidFill>
                <a:latin typeface="Arial" panose="020B0604020202090204" pitchFamily="34" charset="0"/>
                <a:cs typeface="Arial" panose="020B0604020202090204" pitchFamily="34" charset="0"/>
                <a:sym typeface="Franklin Gothic Medium" panose="020B0603020102090204" pitchFamily="34" charset="0"/>
              </a:endParaRPr>
            </a:p>
          </p:txBody>
        </p:sp>
        <p:sp>
          <p:nvSpPr>
            <p:cNvPr id="25" name="Text Box 32"/>
            <p:cNvSpPr txBox="1">
              <a:spLocks noChangeArrowheads="1"/>
            </p:cNvSpPr>
            <p:nvPr userDrawn="1"/>
          </p:nvSpPr>
          <p:spPr bwMode="auto">
            <a:xfrm>
              <a:off x="5192" y="6943"/>
              <a:ext cx="809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我们的服务</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sp>
          <p:nvSpPr>
            <p:cNvPr id="8222" name="Text Box 31"/>
            <p:cNvSpPr txBox="1">
              <a:spLocks noChangeArrowheads="1"/>
            </p:cNvSpPr>
            <p:nvPr userDrawn="1"/>
          </p:nvSpPr>
          <p:spPr bwMode="auto">
            <a:xfrm>
              <a:off x="5192" y="5776"/>
              <a:ext cx="8082"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latin typeface="微软雅黑" panose="020B0503020204020204" charset="-122"/>
                  <a:ea typeface="微软雅黑" panose="020B0503020204020204" charset="-122"/>
                  <a:sym typeface="Franklin Gothic Medium" panose="020B0603020102090204" pitchFamily="34" charset="0"/>
                </a:rPr>
                <a:t>巡检子系统介绍</a:t>
              </a:r>
              <a:endParaRPr lang="zh-CN" altLang="en-US" sz="2400" b="1" dirty="0">
                <a:latin typeface="微软雅黑" panose="020B0503020204020204" charset="-122"/>
                <a:ea typeface="微软雅黑" panose="020B0503020204020204" charset="-122"/>
                <a:sym typeface="Franklin Gothic Medium" panose="020B0603020102090204" pitchFamily="34" charset="0"/>
              </a:endParaRPr>
            </a:p>
          </p:txBody>
        </p:sp>
      </p:grpSp>
      <p:grpSp>
        <p:nvGrpSpPr>
          <p:cNvPr id="6" name="组合 5"/>
          <p:cNvGrpSpPr/>
          <p:nvPr/>
        </p:nvGrpSpPr>
        <p:grpSpPr>
          <a:xfrm>
            <a:off x="862733" y="1791335"/>
            <a:ext cx="1850641" cy="3495040"/>
            <a:chOff x="4663" y="2345"/>
            <a:chExt cx="3519" cy="5976"/>
          </a:xfrm>
        </p:grpSpPr>
        <p:sp>
          <p:nvSpPr>
            <p:cNvPr id="4" name="MH_Others_1"/>
            <p:cNvSpPr txBox="1"/>
            <p:nvPr>
              <p:custDataLst>
                <p:tags r:id="rId1"/>
              </p:custDataLst>
            </p:nvPr>
          </p:nvSpPr>
          <p:spPr>
            <a:xfrm>
              <a:off x="5608" y="2345"/>
              <a:ext cx="2574" cy="5976"/>
            </a:xfrm>
            <a:prstGeom prst="rect">
              <a:avLst/>
            </a:prstGeom>
            <a:noFill/>
          </p:spPr>
          <p:txBody>
            <a:bodyPr vert="eaVert" wrap="square" lIns="0" tIns="0" rIns="0" bIns="0" rtlCol="0" anchor="ctr" anchorCtr="0">
              <a:spAutoFit/>
            </a:bodyPr>
            <a:p>
              <a:pPr algn="ctr"/>
              <a:r>
                <a:rPr lang="zh-CN" altLang="en-US" sz="8800" b="1" dirty="0" smtClean="0">
                  <a:solidFill>
                    <a:schemeClr val="tx1">
                      <a:lumMod val="50000"/>
                      <a:lumOff val="50000"/>
                    </a:schemeClr>
                  </a:solidFill>
                  <a:latin typeface="Arial" panose="020B0604020202090204" pitchFamily="34" charset="0"/>
                  <a:ea typeface="微软雅黑" panose="020B0503020204020204" charset="-122"/>
                  <a:sym typeface="Arial" panose="020B0604020202090204" pitchFamily="34" charset="0"/>
                </a:rPr>
                <a:t>目录</a:t>
              </a:r>
              <a:endParaRPr lang="zh-CN" altLang="en-US" sz="8800" b="1" dirty="0" smtClean="0">
                <a:solidFill>
                  <a:schemeClr val="tx1">
                    <a:lumMod val="50000"/>
                    <a:lumOff val="50000"/>
                  </a:schemeClr>
                </a:solidFill>
                <a:latin typeface="Arial" panose="020B0604020202090204" pitchFamily="34" charset="0"/>
                <a:ea typeface="微软雅黑" panose="020B0503020204020204" charset="-122"/>
                <a:sym typeface="Arial" panose="020B0604020202090204" pitchFamily="34" charset="0"/>
              </a:endParaRPr>
            </a:p>
          </p:txBody>
        </p:sp>
        <p:sp>
          <p:nvSpPr>
            <p:cNvPr id="5" name="MH_Others_2"/>
            <p:cNvSpPr txBox="1"/>
            <p:nvPr>
              <p:custDataLst>
                <p:tags r:id="rId2"/>
              </p:custDataLst>
            </p:nvPr>
          </p:nvSpPr>
          <p:spPr>
            <a:xfrm rot="5400000">
              <a:off x="2592" y="4791"/>
              <a:ext cx="5195" cy="1053"/>
            </a:xfrm>
            <a:prstGeom prst="rect">
              <a:avLst/>
            </a:prstGeom>
            <a:noFill/>
          </p:spPr>
          <p:txBody>
            <a:bodyPr wrap="square" lIns="0" tIns="0" rIns="0" bIns="0">
              <a:spAutoFit/>
            </a:bodyPr>
            <a:p>
              <a:pPr algn="ctr">
                <a:defRPr/>
              </a:pPr>
              <a:r>
                <a:rPr lang="en-US" altLang="zh-CN" sz="3600" b="1" dirty="0">
                  <a:solidFill>
                    <a:schemeClr val="tx1">
                      <a:lumMod val="50000"/>
                      <a:lumOff val="50000"/>
                    </a:schemeClr>
                  </a:solidFill>
                  <a:latin typeface="Arial" panose="020B0604020202090204" pitchFamily="34" charset="0"/>
                  <a:ea typeface="微软雅黑" panose="020B0503020204020204" charset="-122"/>
                  <a:sym typeface="Arial" panose="020B0604020202090204" pitchFamily="34" charset="0"/>
                </a:rPr>
                <a:t>CONTENTS</a:t>
              </a:r>
              <a:endParaRPr lang="en-US" altLang="zh-CN" sz="3600" b="1" dirty="0">
                <a:solidFill>
                  <a:schemeClr val="tx1">
                    <a:lumMod val="50000"/>
                    <a:lumOff val="50000"/>
                  </a:schemeClr>
                </a:solidFill>
                <a:latin typeface="Arial" panose="020B0604020202090204" pitchFamily="34" charset="0"/>
                <a:ea typeface="微软雅黑" panose="020B0503020204020204" charset="-122"/>
                <a:sym typeface="Arial" panose="020B060402020209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智能综合监控平台</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杭州</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8" name="图片 7" descr="WX20200727-113216@2x"/>
          <p:cNvPicPr>
            <a:picLocks noChangeAspect="1"/>
          </p:cNvPicPr>
          <p:nvPr/>
        </p:nvPicPr>
        <p:blipFill>
          <a:blip r:embed="rId1"/>
          <a:srcRect l="13191"/>
          <a:stretch>
            <a:fillRect/>
          </a:stretch>
        </p:blipFill>
        <p:spPr>
          <a:xfrm>
            <a:off x="2345373" y="989965"/>
            <a:ext cx="7501255" cy="54000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智能综合监控平台</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杭州</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5" name="图片 4" descr="WX20200727-113303@2x"/>
          <p:cNvPicPr>
            <a:picLocks noChangeAspect="1"/>
          </p:cNvPicPr>
          <p:nvPr/>
        </p:nvPicPr>
        <p:blipFill>
          <a:blip r:embed="rId1"/>
          <a:stretch>
            <a:fillRect/>
          </a:stretch>
        </p:blipFill>
        <p:spPr>
          <a:xfrm>
            <a:off x="1775564" y="990000"/>
            <a:ext cx="8640873" cy="540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智能综合监控平台</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杭州</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p:cNvPicPr>
            <a:picLocks noChangeAspect="1"/>
          </p:cNvPicPr>
          <p:nvPr/>
        </p:nvPicPr>
        <p:blipFill>
          <a:blip r:embed="rId1"/>
          <a:stretch>
            <a:fillRect/>
          </a:stretch>
        </p:blipFill>
        <p:spPr>
          <a:xfrm>
            <a:off x="1776095" y="990000"/>
            <a:ext cx="8640000" cy="5400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智能综合监控平台</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杭州</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3" name="图片 2"/>
          <p:cNvPicPr>
            <a:picLocks noChangeAspect="1"/>
          </p:cNvPicPr>
          <p:nvPr/>
        </p:nvPicPr>
        <p:blipFill>
          <a:blip r:embed="rId1"/>
          <a:srcRect l="10870"/>
          <a:stretch>
            <a:fillRect/>
          </a:stretch>
        </p:blipFill>
        <p:spPr>
          <a:xfrm>
            <a:off x="1462088" y="989965"/>
            <a:ext cx="9267825" cy="54000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性能走势</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4" name="图片 3" descr="服务器-小型机-详情2"/>
          <p:cNvPicPr>
            <a:picLocks noChangeAspect="1"/>
          </p:cNvPicPr>
          <p:nvPr/>
        </p:nvPicPr>
        <p:blipFill>
          <a:blip r:embed="rId1"/>
          <a:srcRect b="51841"/>
          <a:stretch>
            <a:fillRect/>
          </a:stretch>
        </p:blipFill>
        <p:spPr>
          <a:xfrm>
            <a:off x="695960" y="2533015"/>
            <a:ext cx="10800000" cy="2925682"/>
          </a:xfrm>
          <a:prstGeom prst="rect">
            <a:avLst/>
          </a:prstGeom>
        </p:spPr>
      </p:pic>
      <p:grpSp>
        <p:nvGrpSpPr>
          <p:cNvPr id="27" name="组合 26"/>
          <p:cNvGrpSpPr/>
          <p:nvPr/>
        </p:nvGrpSpPr>
        <p:grpSpPr>
          <a:xfrm>
            <a:off x="1466420" y="1254760"/>
            <a:ext cx="9033510" cy="880110"/>
            <a:chOff x="2140" y="2575"/>
            <a:chExt cx="14226" cy="1386"/>
          </a:xfrm>
        </p:grpSpPr>
        <p:grpSp>
          <p:nvGrpSpPr>
            <p:cNvPr id="28" name="组合 27"/>
            <p:cNvGrpSpPr/>
            <p:nvPr/>
          </p:nvGrpSpPr>
          <p:grpSpPr>
            <a:xfrm>
              <a:off x="2140" y="2716"/>
              <a:ext cx="1104" cy="1104"/>
              <a:chOff x="1342" y="2716"/>
              <a:chExt cx="1104" cy="1104"/>
            </a:xfrm>
          </p:grpSpPr>
          <p:sp>
            <p:nvSpPr>
              <p:cNvPr id="29" name="直角三角形 28"/>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Content Placeholder 2"/>
            <p:cNvSpPr txBox="1"/>
            <p:nvPr/>
          </p:nvSpPr>
          <p:spPr>
            <a:xfrm>
              <a:off x="3444" y="2575"/>
              <a:ext cx="12922"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重要性能指标默认加载最近</a:t>
              </a:r>
              <a:r>
                <a:rPr lang="en-US" altLang="zh-CN" sz="2400" dirty="0">
                  <a:solidFill>
                    <a:schemeClr val="tx1">
                      <a:lumMod val="75000"/>
                      <a:lumOff val="25000"/>
                    </a:schemeClr>
                  </a:solidFill>
                  <a:latin typeface="微软雅黑" panose="020B0503020204020204" charset="-122"/>
                  <a:ea typeface="微软雅黑" panose="020B0503020204020204" charset="-122"/>
                </a:rPr>
                <a:t>12</a:t>
              </a:r>
              <a:r>
                <a:rPr lang="zh-CN" altLang="en-US" sz="2400" dirty="0">
                  <a:solidFill>
                    <a:schemeClr val="tx1">
                      <a:lumMod val="75000"/>
                      <a:lumOff val="25000"/>
                    </a:schemeClr>
                  </a:solidFill>
                  <a:latin typeface="微软雅黑" panose="020B0503020204020204" charset="-122"/>
                  <a:ea typeface="微软雅黑" panose="020B0503020204020204" charset="-122"/>
                </a:rPr>
                <a:t>小时性能曲线，间隔五分钟；并实时刷新最新结果。</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
        <p:nvSpPr>
          <p:cNvPr id="3" name="圆角矩形 2"/>
          <p:cNvSpPr/>
          <p:nvPr/>
        </p:nvSpPr>
        <p:spPr>
          <a:xfrm>
            <a:off x="1974850" y="2907665"/>
            <a:ext cx="2880000" cy="14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性能走势</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3" name="图片 2" descr="日视图"/>
          <p:cNvPicPr>
            <a:picLocks noChangeAspect="1"/>
          </p:cNvPicPr>
          <p:nvPr/>
        </p:nvPicPr>
        <p:blipFill>
          <a:blip r:embed="rId1"/>
          <a:stretch>
            <a:fillRect/>
          </a:stretch>
        </p:blipFill>
        <p:spPr>
          <a:xfrm>
            <a:off x="1296035" y="988695"/>
            <a:ext cx="9600000" cy="5400000"/>
          </a:xfrm>
          <a:prstGeom prst="rect">
            <a:avLst/>
          </a:prstGeom>
        </p:spPr>
      </p:pic>
      <p:sp>
        <p:nvSpPr>
          <p:cNvPr id="4" name="矩形 3"/>
          <p:cNvSpPr/>
          <p:nvPr/>
        </p:nvSpPr>
        <p:spPr>
          <a:xfrm>
            <a:off x="1779905" y="5541010"/>
            <a:ext cx="8651240" cy="683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a:off x="2039620" y="5300345"/>
            <a:ext cx="8158398" cy="880110"/>
            <a:chOff x="2140" y="2575"/>
            <a:chExt cx="12308" cy="1386"/>
          </a:xfrm>
        </p:grpSpPr>
        <p:grpSp>
          <p:nvGrpSpPr>
            <p:cNvPr id="28" name="组合 27"/>
            <p:cNvGrpSpPr/>
            <p:nvPr/>
          </p:nvGrpSpPr>
          <p:grpSpPr>
            <a:xfrm>
              <a:off x="2140" y="2716"/>
              <a:ext cx="1104" cy="1104"/>
              <a:chOff x="1342" y="2716"/>
              <a:chExt cx="1104" cy="1104"/>
            </a:xfrm>
          </p:grpSpPr>
          <p:sp>
            <p:nvSpPr>
              <p:cNvPr id="29" name="直角三角形 28"/>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Content Placeholder 2"/>
            <p:cNvSpPr txBox="1"/>
            <p:nvPr/>
          </p:nvSpPr>
          <p:spPr>
            <a:xfrm>
              <a:off x="3444" y="2575"/>
              <a:ext cx="11004"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性能指标都支持日、周、月、年视图；分别统计最大、最小和平均值，方便查看，比较。</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
        <p:nvSpPr>
          <p:cNvPr id="2" name="圆角矩形 1"/>
          <p:cNvSpPr/>
          <p:nvPr/>
        </p:nvSpPr>
        <p:spPr>
          <a:xfrm>
            <a:off x="2397760" y="1316990"/>
            <a:ext cx="2592000" cy="14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趋势分析</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descr="趋势分析"/>
          <p:cNvPicPr>
            <a:picLocks noChangeAspect="1"/>
          </p:cNvPicPr>
          <p:nvPr/>
        </p:nvPicPr>
        <p:blipFill>
          <a:blip r:embed="rId1"/>
          <a:stretch>
            <a:fillRect/>
          </a:stretch>
        </p:blipFill>
        <p:spPr>
          <a:xfrm>
            <a:off x="1296035" y="990000"/>
            <a:ext cx="9600000" cy="5400000"/>
          </a:xfrm>
          <a:prstGeom prst="rect">
            <a:avLst/>
          </a:prstGeom>
        </p:spPr>
      </p:pic>
      <p:sp>
        <p:nvSpPr>
          <p:cNvPr id="4" name="矩形 3"/>
          <p:cNvSpPr/>
          <p:nvPr/>
        </p:nvSpPr>
        <p:spPr>
          <a:xfrm>
            <a:off x="1779905" y="5541010"/>
            <a:ext cx="8651240" cy="683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7" name="组合 26"/>
          <p:cNvGrpSpPr/>
          <p:nvPr/>
        </p:nvGrpSpPr>
        <p:grpSpPr>
          <a:xfrm>
            <a:off x="2039620" y="5193665"/>
            <a:ext cx="8118821" cy="880110"/>
            <a:chOff x="2140" y="2575"/>
            <a:chExt cx="12464" cy="1386"/>
          </a:xfrm>
        </p:grpSpPr>
        <p:grpSp>
          <p:nvGrpSpPr>
            <p:cNvPr id="28" name="组合 27"/>
            <p:cNvGrpSpPr/>
            <p:nvPr/>
          </p:nvGrpSpPr>
          <p:grpSpPr>
            <a:xfrm>
              <a:off x="2140" y="2716"/>
              <a:ext cx="1104" cy="1104"/>
              <a:chOff x="1342" y="2716"/>
              <a:chExt cx="1104" cy="1104"/>
            </a:xfrm>
          </p:grpSpPr>
          <p:sp>
            <p:nvSpPr>
              <p:cNvPr id="29" name="直角三角形 28"/>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Content Placeholder 2"/>
            <p:cNvSpPr txBox="1"/>
            <p:nvPr/>
          </p:nvSpPr>
          <p:spPr>
            <a:xfrm>
              <a:off x="3444" y="2575"/>
              <a:ext cx="11160"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重要性能指标（</a:t>
              </a:r>
              <a:r>
                <a:rPr lang="en-US" altLang="zh-CN" sz="2400" dirty="0">
                  <a:solidFill>
                    <a:schemeClr val="tx1">
                      <a:lumMod val="75000"/>
                      <a:lumOff val="25000"/>
                    </a:schemeClr>
                  </a:solidFill>
                  <a:latin typeface="微软雅黑" panose="020B0503020204020204" charset="-122"/>
                  <a:ea typeface="微软雅黑" panose="020B0503020204020204" charset="-122"/>
                </a:rPr>
                <a:t>CPU</a:t>
              </a:r>
              <a:r>
                <a:rPr lang="zh-CN" altLang="en-US" sz="2400" dirty="0">
                  <a:solidFill>
                    <a:schemeClr val="tx1">
                      <a:lumMod val="75000"/>
                      <a:lumOff val="25000"/>
                    </a:schemeClr>
                  </a:solidFill>
                  <a:latin typeface="微软雅黑" panose="020B0503020204020204" charset="-122"/>
                  <a:ea typeface="微软雅黑" panose="020B0503020204020204" charset="-122"/>
                </a:rPr>
                <a:t>、</a:t>
              </a:r>
              <a:r>
                <a:rPr lang="en-US" altLang="zh-CN" sz="2400" dirty="0">
                  <a:solidFill>
                    <a:schemeClr val="tx1">
                      <a:lumMod val="75000"/>
                      <a:lumOff val="25000"/>
                    </a:schemeClr>
                  </a:solidFill>
                  <a:latin typeface="微软雅黑" panose="020B0503020204020204" charset="-122"/>
                  <a:ea typeface="微软雅黑" panose="020B0503020204020204" charset="-122"/>
                </a:rPr>
                <a:t>MEM</a:t>
              </a:r>
              <a:r>
                <a:rPr lang="zh-CN" altLang="en-US" sz="2400" dirty="0">
                  <a:solidFill>
                    <a:schemeClr val="tx1">
                      <a:lumMod val="75000"/>
                      <a:lumOff val="25000"/>
                    </a:schemeClr>
                  </a:solidFill>
                  <a:latin typeface="微软雅黑" panose="020B0503020204020204" charset="-122"/>
                  <a:ea typeface="微软雅黑" panose="020B0503020204020204" charset="-122"/>
                </a:rPr>
                <a:t>）通过前一个月的数据预测未来一个月的性能趋势。</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
        <p:nvSpPr>
          <p:cNvPr id="3" name="圆角矩形 2"/>
          <p:cNvSpPr/>
          <p:nvPr/>
        </p:nvSpPr>
        <p:spPr>
          <a:xfrm>
            <a:off x="2397760" y="1316990"/>
            <a:ext cx="2628000" cy="14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比对分析</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descr="小型机_趋势分析"/>
          <p:cNvPicPr>
            <a:picLocks noChangeAspect="1"/>
          </p:cNvPicPr>
          <p:nvPr/>
        </p:nvPicPr>
        <p:blipFill>
          <a:blip r:embed="rId1"/>
          <a:srcRect l="14109"/>
          <a:stretch>
            <a:fillRect/>
          </a:stretch>
        </p:blipFill>
        <p:spPr>
          <a:xfrm>
            <a:off x="1973263" y="989965"/>
            <a:ext cx="8245475" cy="5400040"/>
          </a:xfrm>
          <a:prstGeom prst="rect">
            <a:avLst/>
          </a:prstGeom>
        </p:spPr>
      </p:pic>
      <p:grpSp>
        <p:nvGrpSpPr>
          <p:cNvPr id="3" name="组合 2"/>
          <p:cNvGrpSpPr/>
          <p:nvPr/>
        </p:nvGrpSpPr>
        <p:grpSpPr>
          <a:xfrm>
            <a:off x="2323465" y="4931410"/>
            <a:ext cx="7545070" cy="880110"/>
            <a:chOff x="2140" y="2575"/>
            <a:chExt cx="11882" cy="1386"/>
          </a:xfrm>
        </p:grpSpPr>
        <p:grpSp>
          <p:nvGrpSpPr>
            <p:cNvPr id="4" name="组合 3"/>
            <p:cNvGrpSpPr/>
            <p:nvPr/>
          </p:nvGrpSpPr>
          <p:grpSpPr>
            <a:xfrm>
              <a:off x="2140" y="2716"/>
              <a:ext cx="1104" cy="1104"/>
              <a:chOff x="1342" y="2716"/>
              <a:chExt cx="1104" cy="1104"/>
            </a:xfrm>
          </p:grpSpPr>
          <p:sp>
            <p:nvSpPr>
              <p:cNvPr id="5" name="直角三角形 4"/>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Content Placeholder 2"/>
            <p:cNvSpPr txBox="1"/>
            <p:nvPr/>
          </p:nvSpPr>
          <p:spPr>
            <a:xfrm>
              <a:off x="3444" y="2575"/>
              <a:ext cx="10578"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选择不同资源、指标进行比对分析，根据实际性能走势方便分析问题，特别是有关系的资源或者指标。（例如同一集群内的服务器，同一服务器的不同指标）；支持收藏功能</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预警分析</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descr="预警分析"/>
          <p:cNvPicPr>
            <a:picLocks noChangeAspect="1"/>
          </p:cNvPicPr>
          <p:nvPr/>
        </p:nvPicPr>
        <p:blipFill>
          <a:blip r:embed="rId1"/>
          <a:srcRect l="14109"/>
          <a:stretch>
            <a:fillRect/>
          </a:stretch>
        </p:blipFill>
        <p:spPr>
          <a:xfrm>
            <a:off x="1973263" y="989965"/>
            <a:ext cx="8245475" cy="5400040"/>
          </a:xfrm>
          <a:prstGeom prst="rect">
            <a:avLst/>
          </a:prstGeom>
        </p:spPr>
      </p:pic>
      <p:grpSp>
        <p:nvGrpSpPr>
          <p:cNvPr id="3" name="组合 2"/>
          <p:cNvGrpSpPr/>
          <p:nvPr/>
        </p:nvGrpSpPr>
        <p:grpSpPr>
          <a:xfrm>
            <a:off x="2323465" y="4931410"/>
            <a:ext cx="7545070" cy="880110"/>
            <a:chOff x="2140" y="2575"/>
            <a:chExt cx="11882" cy="1386"/>
          </a:xfrm>
        </p:grpSpPr>
        <p:grpSp>
          <p:nvGrpSpPr>
            <p:cNvPr id="4" name="组合 3"/>
            <p:cNvGrpSpPr/>
            <p:nvPr/>
          </p:nvGrpSpPr>
          <p:grpSpPr>
            <a:xfrm>
              <a:off x="2140" y="2716"/>
              <a:ext cx="1104" cy="1104"/>
              <a:chOff x="1342" y="2716"/>
              <a:chExt cx="1104" cy="1104"/>
            </a:xfrm>
          </p:grpSpPr>
          <p:sp>
            <p:nvSpPr>
              <p:cNvPr id="5" name="直角三角形 4"/>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Content Placeholder 2"/>
            <p:cNvSpPr txBox="1"/>
            <p:nvPr/>
          </p:nvSpPr>
          <p:spPr>
            <a:xfrm>
              <a:off x="3444" y="2575"/>
              <a:ext cx="10578"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针对容量指标（存储、文件系统、表空间）通过过去一段时间的增长率预测在未来对应时间内的增长趋势及达到满负荷的时间点</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收藏夹</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descr="我的收藏夹"/>
          <p:cNvPicPr>
            <a:picLocks noChangeAspect="1"/>
          </p:cNvPicPr>
          <p:nvPr/>
        </p:nvPicPr>
        <p:blipFill>
          <a:blip r:embed="rId1"/>
          <a:srcRect l="13853" r="24861" b="26159"/>
          <a:stretch>
            <a:fillRect/>
          </a:stretch>
        </p:blipFill>
        <p:spPr>
          <a:xfrm>
            <a:off x="2425700" y="1126490"/>
            <a:ext cx="7340600" cy="4975225"/>
          </a:xfrm>
          <a:prstGeom prst="rect">
            <a:avLst/>
          </a:prstGeom>
        </p:spPr>
      </p:pic>
      <p:grpSp>
        <p:nvGrpSpPr>
          <p:cNvPr id="4" name="组合 3"/>
          <p:cNvGrpSpPr/>
          <p:nvPr/>
        </p:nvGrpSpPr>
        <p:grpSpPr>
          <a:xfrm>
            <a:off x="2091373" y="4985385"/>
            <a:ext cx="8009255" cy="880110"/>
            <a:chOff x="2140" y="2575"/>
            <a:chExt cx="12613" cy="1386"/>
          </a:xfrm>
        </p:grpSpPr>
        <p:grpSp>
          <p:nvGrpSpPr>
            <p:cNvPr id="5" name="组合 4"/>
            <p:cNvGrpSpPr/>
            <p:nvPr/>
          </p:nvGrpSpPr>
          <p:grpSpPr>
            <a:xfrm>
              <a:off x="2140" y="2716"/>
              <a:ext cx="1104" cy="1104"/>
              <a:chOff x="1342" y="2716"/>
              <a:chExt cx="1104" cy="1104"/>
            </a:xfrm>
          </p:grpSpPr>
          <p:sp>
            <p:nvSpPr>
              <p:cNvPr id="6" name="直角三角形 5"/>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Content Placeholder 2"/>
            <p:cNvSpPr txBox="1"/>
            <p:nvPr/>
          </p:nvSpPr>
          <p:spPr>
            <a:xfrm>
              <a:off x="3444" y="2575"/>
              <a:ext cx="11309"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按照个人的关注点定制自己的收藏夹</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收藏夹内可以存放任意资源，支持创建多个收藏夹</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Line 4"/>
          <p:cNvSpPr>
            <a:spLocks noChangeShapeType="1"/>
          </p:cNvSpPr>
          <p:nvPr userDrawn="1"/>
        </p:nvSpPr>
        <p:spPr bwMode="auto">
          <a:xfrm>
            <a:off x="2141220" y="4103370"/>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 name="Text Box 18"/>
          <p:cNvSpPr txBox="1">
            <a:spLocks noChangeArrowheads="1"/>
          </p:cNvSpPr>
          <p:nvPr userDrawn="1"/>
        </p:nvSpPr>
        <p:spPr bwMode="auto">
          <a:xfrm>
            <a:off x="2141220" y="2242502"/>
            <a:ext cx="995045"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11500" b="1">
                <a:solidFill>
                  <a:srgbClr val="A6A6A6"/>
                </a:solidFill>
                <a:latin typeface="Arial" panose="020B0604020202090204" pitchFamily="34" charset="0"/>
                <a:cs typeface="Arial" panose="020B0604020202090204" pitchFamily="34" charset="0"/>
                <a:sym typeface="Franklin Gothic Medium" panose="020B0603020102090204" pitchFamily="34" charset="0"/>
              </a:rPr>
              <a:t>1</a:t>
            </a:r>
            <a:endParaRPr lang="en-US" altLang="zh-CN" sz="11500" b="1">
              <a:solidFill>
                <a:srgbClr val="A6A6A6"/>
              </a:solidFill>
              <a:latin typeface="Arial" panose="020B0604020202090204" pitchFamily="34" charset="0"/>
              <a:cs typeface="Arial" panose="020B0604020202090204" pitchFamily="34" charset="0"/>
              <a:sym typeface="Franklin Gothic Medium" panose="020B0603020102090204" pitchFamily="34" charset="0"/>
            </a:endParaRPr>
          </a:p>
        </p:txBody>
      </p:sp>
      <p:sp>
        <p:nvSpPr>
          <p:cNvPr id="5" name="Text Box 30"/>
          <p:cNvSpPr txBox="1">
            <a:spLocks noChangeArrowheads="1"/>
          </p:cNvSpPr>
          <p:nvPr userDrawn="1"/>
        </p:nvSpPr>
        <p:spPr bwMode="auto">
          <a:xfrm>
            <a:off x="3449320" y="2711450"/>
            <a:ext cx="62528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algn="ctr" eaLnBrk="1" hangingPunct="1"/>
            <a:r>
              <a:rPr lang="zh-CN" altLang="en-US" sz="5400" b="1" dirty="0">
                <a:solidFill>
                  <a:schemeClr val="tx1"/>
                </a:solidFill>
                <a:latin typeface="微软雅黑" panose="020B0503020204020204" charset="-122"/>
                <a:ea typeface="微软雅黑" panose="020B0503020204020204" charset="-122"/>
                <a:sym typeface="Franklin Gothic Medium" panose="020B0603020102090204" pitchFamily="34" charset="0"/>
              </a:rPr>
              <a:t>平台介绍</a:t>
            </a:r>
            <a:endParaRPr lang="zh-CN" altLang="en-US" sz="5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拓扑配置</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3" name="图片 2" descr="拓扑视图_拓扑配置_编辑"/>
          <p:cNvPicPr>
            <a:picLocks noChangeAspect="1"/>
          </p:cNvPicPr>
          <p:nvPr/>
        </p:nvPicPr>
        <p:blipFill>
          <a:blip r:embed="rId1"/>
          <a:srcRect l="13977"/>
          <a:stretch>
            <a:fillRect/>
          </a:stretch>
        </p:blipFill>
        <p:spPr>
          <a:xfrm>
            <a:off x="1966913" y="989965"/>
            <a:ext cx="8258175" cy="5400040"/>
          </a:xfrm>
          <a:prstGeom prst="rect">
            <a:avLst/>
          </a:prstGeom>
        </p:spPr>
      </p:pic>
      <p:grpSp>
        <p:nvGrpSpPr>
          <p:cNvPr id="4" name="组合 3"/>
          <p:cNvGrpSpPr/>
          <p:nvPr/>
        </p:nvGrpSpPr>
        <p:grpSpPr>
          <a:xfrm>
            <a:off x="2371408" y="5490210"/>
            <a:ext cx="7449185" cy="880110"/>
            <a:chOff x="2140" y="2575"/>
            <a:chExt cx="11731" cy="1386"/>
          </a:xfrm>
        </p:grpSpPr>
        <p:grpSp>
          <p:nvGrpSpPr>
            <p:cNvPr id="5" name="组合 4"/>
            <p:cNvGrpSpPr/>
            <p:nvPr/>
          </p:nvGrpSpPr>
          <p:grpSpPr>
            <a:xfrm>
              <a:off x="2140" y="2716"/>
              <a:ext cx="1104" cy="1104"/>
              <a:chOff x="1342" y="2716"/>
              <a:chExt cx="1104" cy="1104"/>
            </a:xfrm>
          </p:grpSpPr>
          <p:sp>
            <p:nvSpPr>
              <p:cNvPr id="6" name="直角三角形 5"/>
              <p:cNvSpPr/>
              <p:nvPr/>
            </p:nvSpPr>
            <p:spPr>
              <a:xfrm>
                <a:off x="1342" y="2716"/>
                <a:ext cx="1104" cy="1104"/>
              </a:xfrm>
              <a:prstGeom prst="rtTriangle">
                <a:avLst/>
              </a:prstGeom>
              <a:solidFill>
                <a:srgbClr val="229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flipV="1">
                <a:off x="1342" y="2716"/>
                <a:ext cx="1104" cy="1104"/>
              </a:xfrm>
              <a:prstGeom prst="rtTriangle">
                <a:avLst/>
              </a:prstGeom>
              <a:solidFill>
                <a:srgbClr val="206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Content Placeholder 2"/>
            <p:cNvSpPr txBox="1"/>
            <p:nvPr/>
          </p:nvSpPr>
          <p:spPr>
            <a:xfrm>
              <a:off x="3444" y="2575"/>
              <a:ext cx="10427" cy="1386"/>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400" dirty="0">
                  <a:solidFill>
                    <a:schemeClr val="tx1">
                      <a:lumMod val="75000"/>
                      <a:lumOff val="25000"/>
                    </a:schemeClr>
                  </a:solidFill>
                  <a:latin typeface="微软雅黑" panose="020B0503020204020204" charset="-122"/>
                  <a:ea typeface="微软雅黑" panose="020B0503020204020204" charset="-122"/>
                </a:rPr>
                <a:t>可按照实际情况绘制业务、资源、网络拓扑</a:t>
              </a:r>
              <a:endParaRPr lang="zh-CN" altLang="en-US" sz="24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Line 4"/>
          <p:cNvSpPr>
            <a:spLocks noChangeShapeType="1"/>
          </p:cNvSpPr>
          <p:nvPr userDrawn="1"/>
        </p:nvSpPr>
        <p:spPr bwMode="auto">
          <a:xfrm>
            <a:off x="2141220" y="4103370"/>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 name="Text Box 18"/>
          <p:cNvSpPr txBox="1">
            <a:spLocks noChangeArrowheads="1"/>
          </p:cNvSpPr>
          <p:nvPr userDrawn="1"/>
        </p:nvSpPr>
        <p:spPr bwMode="auto">
          <a:xfrm>
            <a:off x="2141220" y="2242502"/>
            <a:ext cx="995045"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11500" b="1">
                <a:solidFill>
                  <a:srgbClr val="A6A6A6"/>
                </a:solidFill>
                <a:latin typeface="Arial" panose="020B0604020202090204" pitchFamily="34" charset="0"/>
                <a:cs typeface="Arial" panose="020B0604020202090204" pitchFamily="34" charset="0"/>
                <a:sym typeface="Franklin Gothic Medium" panose="020B0603020102090204" pitchFamily="34" charset="0"/>
              </a:rPr>
              <a:t>3</a:t>
            </a:r>
            <a:endParaRPr lang="en-US" altLang="zh-CN" sz="11500" b="1">
              <a:solidFill>
                <a:srgbClr val="A6A6A6"/>
              </a:solidFill>
              <a:latin typeface="Arial" panose="020B0604020202090204" pitchFamily="34" charset="0"/>
              <a:cs typeface="Arial" panose="020B0604020202090204" pitchFamily="34" charset="0"/>
              <a:sym typeface="Franklin Gothic Medium" panose="020B0603020102090204" pitchFamily="34" charset="0"/>
            </a:endParaRPr>
          </a:p>
        </p:txBody>
      </p:sp>
      <p:sp>
        <p:nvSpPr>
          <p:cNvPr id="5" name="Text Box 30"/>
          <p:cNvSpPr txBox="1">
            <a:spLocks noChangeArrowheads="1"/>
          </p:cNvSpPr>
          <p:nvPr userDrawn="1"/>
        </p:nvSpPr>
        <p:spPr bwMode="auto">
          <a:xfrm>
            <a:off x="3449320" y="2711450"/>
            <a:ext cx="62528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algn="ctr" eaLnBrk="1" hangingPunct="1"/>
            <a:r>
              <a:rPr lang="zh-CN" altLang="en-US" sz="5400" b="1" dirty="0">
                <a:solidFill>
                  <a:schemeClr val="tx1"/>
                </a:solidFill>
                <a:latin typeface="微软雅黑" panose="020B0503020204020204" charset="-122"/>
                <a:ea typeface="微软雅黑" panose="020B0503020204020204" charset="-122"/>
                <a:sym typeface="Franklin Gothic Medium" panose="020B0603020102090204" pitchFamily="34" charset="0"/>
              </a:rPr>
              <a:t>巡检模块介绍</a:t>
            </a:r>
            <a:endParaRPr lang="zh-CN" altLang="en-US" sz="5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首页</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3" name="图片 2"/>
          <p:cNvPicPr>
            <a:picLocks noChangeAspect="1"/>
          </p:cNvPicPr>
          <p:nvPr/>
        </p:nvPicPr>
        <p:blipFill>
          <a:blip r:embed="rId1"/>
          <a:stretch>
            <a:fillRect/>
          </a:stretch>
        </p:blipFill>
        <p:spPr>
          <a:xfrm>
            <a:off x="1451751" y="990000"/>
            <a:ext cx="9288499" cy="5400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配置管理</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descr="WX20200817-233740@2x"/>
          <p:cNvPicPr>
            <a:picLocks noChangeAspect="1"/>
          </p:cNvPicPr>
          <p:nvPr/>
        </p:nvPicPr>
        <p:blipFill>
          <a:blip r:embed="rId1"/>
          <a:stretch>
            <a:fillRect/>
          </a:stretch>
        </p:blipFill>
        <p:spPr>
          <a:xfrm>
            <a:off x="959937" y="990000"/>
            <a:ext cx="10272126" cy="5400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配置管理</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3" name="图片 2" descr="WX20200817-233718@2x"/>
          <p:cNvPicPr>
            <a:picLocks noChangeAspect="1"/>
          </p:cNvPicPr>
          <p:nvPr/>
        </p:nvPicPr>
        <p:blipFill>
          <a:blip r:embed="rId1"/>
          <a:stretch>
            <a:fillRect/>
          </a:stretch>
        </p:blipFill>
        <p:spPr>
          <a:xfrm>
            <a:off x="499559" y="990000"/>
            <a:ext cx="11192881" cy="5400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运行监控</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descr="运行监控-计算存储"/>
          <p:cNvPicPr>
            <a:picLocks noChangeAspect="1"/>
          </p:cNvPicPr>
          <p:nvPr>
            <p:custDataLst>
              <p:tags r:id="rId1"/>
            </p:custDataLst>
          </p:nvPr>
        </p:nvPicPr>
        <p:blipFill>
          <a:blip r:embed="rId2"/>
          <a:srcRect l="10626"/>
          <a:stretch>
            <a:fillRect/>
          </a:stretch>
        </p:blipFill>
        <p:spPr>
          <a:xfrm>
            <a:off x="1209004" y="990000"/>
            <a:ext cx="9773993" cy="5400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运行监控</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3" name="图片 2" descr="运行监控-报表预览"/>
          <p:cNvPicPr>
            <a:picLocks noChangeAspect="1"/>
          </p:cNvPicPr>
          <p:nvPr/>
        </p:nvPicPr>
        <p:blipFill>
          <a:blip r:embed="rId1"/>
          <a:srcRect l="10199"/>
          <a:stretch>
            <a:fillRect/>
          </a:stretch>
        </p:blipFill>
        <p:spPr>
          <a:xfrm>
            <a:off x="1173163" y="990000"/>
            <a:ext cx="9845675" cy="5400040"/>
          </a:xfrm>
          <a:prstGeom prst="rect">
            <a:avLst/>
          </a:prstGeom>
        </p:spPr>
      </p:pic>
      <p:sp>
        <p:nvSpPr>
          <p:cNvPr id="14" name="圆角矩形 13"/>
          <p:cNvSpPr/>
          <p:nvPr/>
        </p:nvSpPr>
        <p:spPr>
          <a:xfrm>
            <a:off x="2017395" y="2758440"/>
            <a:ext cx="521970" cy="2212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 name="组合 12"/>
          <p:cNvGrpSpPr/>
          <p:nvPr/>
        </p:nvGrpSpPr>
        <p:grpSpPr>
          <a:xfrm>
            <a:off x="2520950" y="2421890"/>
            <a:ext cx="7150100" cy="2311400"/>
            <a:chOff x="3969" y="3580"/>
            <a:chExt cx="11260" cy="3640"/>
          </a:xfrm>
        </p:grpSpPr>
        <p:pic>
          <p:nvPicPr>
            <p:cNvPr id="9" name="图片 8"/>
            <p:cNvPicPr>
              <a:picLocks noChangeAspect="1"/>
            </p:cNvPicPr>
            <p:nvPr/>
          </p:nvPicPr>
          <p:blipFill>
            <a:blip r:embed="rId2"/>
            <a:stretch>
              <a:fillRect/>
            </a:stretch>
          </p:blipFill>
          <p:spPr>
            <a:xfrm>
              <a:off x="3969" y="3580"/>
              <a:ext cx="11261" cy="3640"/>
            </a:xfrm>
            <a:prstGeom prst="rect">
              <a:avLst/>
            </a:prstGeom>
            <a:ln w="28575">
              <a:solidFill>
                <a:schemeClr val="tx1"/>
              </a:solidFill>
            </a:ln>
          </p:spPr>
        </p:pic>
        <p:sp>
          <p:nvSpPr>
            <p:cNvPr id="10" name="矩形 9"/>
            <p:cNvSpPr/>
            <p:nvPr/>
          </p:nvSpPr>
          <p:spPr>
            <a:xfrm>
              <a:off x="4469" y="5479"/>
              <a:ext cx="1702" cy="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488" y="6262"/>
              <a:ext cx="1702" cy="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4469" y="6985"/>
              <a:ext cx="1702" cy="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文档管理</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descr="配置管理-文档管理"/>
          <p:cNvPicPr>
            <a:picLocks noChangeAspect="1"/>
          </p:cNvPicPr>
          <p:nvPr/>
        </p:nvPicPr>
        <p:blipFill>
          <a:blip r:embed="rId1"/>
          <a:srcRect l="10386"/>
          <a:stretch>
            <a:fillRect/>
          </a:stretch>
        </p:blipFill>
        <p:spPr>
          <a:xfrm>
            <a:off x="1177017" y="990000"/>
            <a:ext cx="9837967" cy="5400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归档管理</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2" name="图片 1" descr="巡检归档-首页"/>
          <p:cNvPicPr>
            <a:picLocks noChangeAspect="1"/>
          </p:cNvPicPr>
          <p:nvPr/>
        </p:nvPicPr>
        <p:blipFill>
          <a:blip r:embed="rId1"/>
          <a:srcRect l="10632"/>
          <a:stretch>
            <a:fillRect/>
          </a:stretch>
        </p:blipFill>
        <p:spPr>
          <a:xfrm>
            <a:off x="1203092" y="990000"/>
            <a:ext cx="9785815" cy="5400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巡检通知</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pic>
        <p:nvPicPr>
          <p:cNvPr id="3" name="图片 2" descr="巡检通知-首页"/>
          <p:cNvPicPr>
            <a:picLocks noChangeAspect="1"/>
          </p:cNvPicPr>
          <p:nvPr/>
        </p:nvPicPr>
        <p:blipFill>
          <a:blip r:embed="rId1"/>
          <a:srcRect l="10506"/>
          <a:stretch>
            <a:fillRect/>
          </a:stretch>
        </p:blipFill>
        <p:spPr>
          <a:xfrm>
            <a:off x="1202444" y="990000"/>
            <a:ext cx="9787111" cy="54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平台架构</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2" name="组合 1"/>
          <p:cNvGrpSpPr/>
          <p:nvPr/>
        </p:nvGrpSpPr>
        <p:grpSpPr>
          <a:xfrm>
            <a:off x="1126490" y="927100"/>
            <a:ext cx="9939020" cy="5519338"/>
            <a:chOff x="1379" y="1130"/>
            <a:chExt cx="16435" cy="9241"/>
          </a:xfrm>
        </p:grpSpPr>
        <p:sp>
          <p:nvSpPr>
            <p:cNvPr id="130" name="矩形 129"/>
            <p:cNvSpPr/>
            <p:nvPr/>
          </p:nvSpPr>
          <p:spPr>
            <a:xfrm>
              <a:off x="1379" y="7685"/>
              <a:ext cx="10732" cy="2649"/>
            </a:xfrm>
            <a:prstGeom prst="rect">
              <a:avLst/>
            </a:prstGeom>
            <a:solidFill>
              <a:schemeClr val="tx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1" name="矩形 130"/>
            <p:cNvSpPr/>
            <p:nvPr/>
          </p:nvSpPr>
          <p:spPr>
            <a:xfrm>
              <a:off x="1379" y="4183"/>
              <a:ext cx="14907" cy="2632"/>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2" name="矩形 131"/>
            <p:cNvSpPr/>
            <p:nvPr/>
          </p:nvSpPr>
          <p:spPr>
            <a:xfrm>
              <a:off x="13056" y="7685"/>
              <a:ext cx="4758" cy="264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3" name="矩形 132"/>
            <p:cNvSpPr/>
            <p:nvPr/>
          </p:nvSpPr>
          <p:spPr>
            <a:xfrm>
              <a:off x="1379" y="1130"/>
              <a:ext cx="16435" cy="2166"/>
            </a:xfrm>
            <a:prstGeom prst="rect">
              <a:avLst/>
            </a:prstGeom>
            <a:solidFill>
              <a:schemeClr val="accent4">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4" name="上下箭头 133"/>
            <p:cNvSpPr/>
            <p:nvPr/>
          </p:nvSpPr>
          <p:spPr>
            <a:xfrm>
              <a:off x="2784" y="6815"/>
              <a:ext cx="283" cy="851"/>
            </a:xfrm>
            <a:prstGeom prst="up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下箭头 134"/>
            <p:cNvSpPr/>
            <p:nvPr/>
          </p:nvSpPr>
          <p:spPr>
            <a:xfrm>
              <a:off x="14082" y="6816"/>
              <a:ext cx="283" cy="868"/>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文本框 135"/>
            <p:cNvSpPr txBox="1"/>
            <p:nvPr/>
          </p:nvSpPr>
          <p:spPr>
            <a:xfrm>
              <a:off x="3084" y="6951"/>
              <a:ext cx="2698" cy="617"/>
            </a:xfrm>
            <a:prstGeom prst="rect">
              <a:avLst/>
            </a:prstGeom>
            <a:noFill/>
          </p:spPr>
          <p:txBody>
            <a:bodyPr wrap="square" rtlCol="0">
              <a:spAutoFit/>
            </a:bodyPr>
            <a:p>
              <a:r>
                <a:rPr lang="en-US" altLang="zh-CN"/>
                <a:t>KAFKA/HTTP</a:t>
              </a:r>
              <a:endParaRPr lang="zh-CN" altLang="en-US"/>
            </a:p>
          </p:txBody>
        </p:sp>
        <p:sp>
          <p:nvSpPr>
            <p:cNvPr id="137" name="圆角矩形 136"/>
            <p:cNvSpPr/>
            <p:nvPr/>
          </p:nvSpPr>
          <p:spPr>
            <a:xfrm>
              <a:off x="1865" y="449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配置模块</a:t>
              </a:r>
              <a:endParaRPr lang="zh-CN" altLang="en-US"/>
            </a:p>
          </p:txBody>
        </p:sp>
        <p:sp>
          <p:nvSpPr>
            <p:cNvPr id="138" name="圆角矩形 137"/>
            <p:cNvSpPr/>
            <p:nvPr/>
          </p:nvSpPr>
          <p:spPr>
            <a:xfrm>
              <a:off x="4663" y="449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预处理模块</a:t>
              </a:r>
              <a:endParaRPr lang="zh-CN" altLang="en-US"/>
            </a:p>
          </p:txBody>
        </p:sp>
        <p:sp>
          <p:nvSpPr>
            <p:cNvPr id="139" name="圆角矩形 138"/>
            <p:cNvSpPr/>
            <p:nvPr/>
          </p:nvSpPr>
          <p:spPr>
            <a:xfrm>
              <a:off x="7461" y="449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告警模块</a:t>
              </a:r>
              <a:endParaRPr lang="zh-CN" altLang="en-US"/>
            </a:p>
          </p:txBody>
        </p:sp>
        <p:sp>
          <p:nvSpPr>
            <p:cNvPr id="140" name="圆角矩形 139"/>
            <p:cNvSpPr/>
            <p:nvPr/>
          </p:nvSpPr>
          <p:spPr>
            <a:xfrm>
              <a:off x="10259" y="449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健康度模块</a:t>
              </a:r>
              <a:endParaRPr lang="zh-CN" altLang="en-US"/>
            </a:p>
          </p:txBody>
        </p:sp>
        <p:sp>
          <p:nvSpPr>
            <p:cNvPr id="141" name="圆角矩形 140"/>
            <p:cNvSpPr/>
            <p:nvPr/>
          </p:nvSpPr>
          <p:spPr>
            <a:xfrm>
              <a:off x="13057" y="449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订阅模块</a:t>
              </a:r>
              <a:endParaRPr lang="zh-CN" altLang="en-US"/>
            </a:p>
          </p:txBody>
        </p:sp>
        <p:sp>
          <p:nvSpPr>
            <p:cNvPr id="142" name="圆角矩形 141"/>
            <p:cNvSpPr/>
            <p:nvPr/>
          </p:nvSpPr>
          <p:spPr>
            <a:xfrm>
              <a:off x="1845" y="540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sz="1600"/>
                <a:t>数据对接模块</a:t>
              </a:r>
              <a:endParaRPr lang="zh-CN" altLang="en-US" sz="1600"/>
            </a:p>
          </p:txBody>
        </p:sp>
        <p:sp>
          <p:nvSpPr>
            <p:cNvPr id="143" name="圆角矩形 142"/>
            <p:cNvSpPr/>
            <p:nvPr/>
          </p:nvSpPr>
          <p:spPr>
            <a:xfrm>
              <a:off x="4643" y="540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调度模块</a:t>
              </a:r>
              <a:endParaRPr lang="zh-CN" altLang="en-US"/>
            </a:p>
          </p:txBody>
        </p:sp>
        <p:sp>
          <p:nvSpPr>
            <p:cNvPr id="144" name="圆角矩形 143"/>
            <p:cNvSpPr/>
            <p:nvPr/>
          </p:nvSpPr>
          <p:spPr>
            <a:xfrm>
              <a:off x="7441" y="540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分析模块</a:t>
              </a:r>
              <a:endParaRPr lang="zh-CN" altLang="en-US"/>
            </a:p>
          </p:txBody>
        </p:sp>
        <p:sp>
          <p:nvSpPr>
            <p:cNvPr id="145" name="圆角矩形 144"/>
            <p:cNvSpPr/>
            <p:nvPr/>
          </p:nvSpPr>
          <p:spPr>
            <a:xfrm>
              <a:off x="10239" y="540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预警模块</a:t>
              </a:r>
              <a:endParaRPr lang="zh-CN" altLang="en-US"/>
            </a:p>
          </p:txBody>
        </p:sp>
        <p:sp>
          <p:nvSpPr>
            <p:cNvPr id="146" name="圆角矩形 145"/>
            <p:cNvSpPr/>
            <p:nvPr/>
          </p:nvSpPr>
          <p:spPr>
            <a:xfrm>
              <a:off x="13037" y="5407"/>
              <a:ext cx="2571" cy="67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p>
              <a:pPr algn="ctr"/>
              <a:r>
                <a:rPr lang="en-US" altLang="zh-CN"/>
                <a:t>trap</a:t>
              </a:r>
              <a:r>
                <a:rPr lang="zh-CN" altLang="en-US"/>
                <a:t>模块</a:t>
              </a:r>
              <a:endParaRPr lang="zh-CN" altLang="en-US"/>
            </a:p>
          </p:txBody>
        </p:sp>
        <p:sp>
          <p:nvSpPr>
            <p:cNvPr id="147" name="文本框 146"/>
            <p:cNvSpPr txBox="1"/>
            <p:nvPr/>
          </p:nvSpPr>
          <p:spPr>
            <a:xfrm>
              <a:off x="1379" y="6236"/>
              <a:ext cx="14890" cy="617"/>
            </a:xfrm>
            <a:prstGeom prst="rect">
              <a:avLst/>
            </a:prstGeom>
            <a:noFill/>
          </p:spPr>
          <p:txBody>
            <a:bodyPr wrap="square" rtlCol="0">
              <a:spAutoFit/>
            </a:bodyPr>
            <a:p>
              <a:pPr algn="ctr"/>
              <a:r>
                <a:rPr lang="zh-CN" altLang="en-US"/>
                <a:t>数据处理</a:t>
              </a:r>
              <a:endParaRPr lang="zh-CN" altLang="en-US"/>
            </a:p>
          </p:txBody>
        </p:sp>
        <p:sp>
          <p:nvSpPr>
            <p:cNvPr id="148" name="上箭头 147"/>
            <p:cNvSpPr/>
            <p:nvPr/>
          </p:nvSpPr>
          <p:spPr>
            <a:xfrm>
              <a:off x="16938" y="3305"/>
              <a:ext cx="283" cy="4389"/>
            </a:xfrm>
            <a:prstGeom prs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9" name="文本框 148"/>
            <p:cNvSpPr txBox="1"/>
            <p:nvPr/>
          </p:nvSpPr>
          <p:spPr>
            <a:xfrm>
              <a:off x="1380" y="9754"/>
              <a:ext cx="10731" cy="617"/>
            </a:xfrm>
            <a:prstGeom prst="rect">
              <a:avLst/>
            </a:prstGeom>
            <a:noFill/>
          </p:spPr>
          <p:txBody>
            <a:bodyPr wrap="square" rtlCol="0">
              <a:spAutoFit/>
            </a:bodyPr>
            <a:p>
              <a:pPr algn="ctr"/>
              <a:r>
                <a:rPr lang="zh-CN" altLang="en-US"/>
                <a:t>数据采集</a:t>
              </a:r>
              <a:endParaRPr lang="zh-CN" altLang="en-US"/>
            </a:p>
          </p:txBody>
        </p:sp>
        <p:sp>
          <p:nvSpPr>
            <p:cNvPr id="150" name="文本框 149"/>
            <p:cNvSpPr txBox="1"/>
            <p:nvPr/>
          </p:nvSpPr>
          <p:spPr>
            <a:xfrm>
              <a:off x="13057" y="9754"/>
              <a:ext cx="4757" cy="617"/>
            </a:xfrm>
            <a:prstGeom prst="rect">
              <a:avLst/>
            </a:prstGeom>
            <a:noFill/>
          </p:spPr>
          <p:txBody>
            <a:bodyPr wrap="square" rtlCol="0">
              <a:spAutoFit/>
            </a:bodyPr>
            <a:p>
              <a:pPr algn="ctr"/>
              <a:r>
                <a:rPr lang="zh-CN" altLang="en-US"/>
                <a:t>数据存储</a:t>
              </a:r>
              <a:endParaRPr lang="zh-CN" altLang="en-US"/>
            </a:p>
          </p:txBody>
        </p:sp>
        <p:sp>
          <p:nvSpPr>
            <p:cNvPr id="151" name="圆角矩形 150"/>
            <p:cNvSpPr/>
            <p:nvPr/>
          </p:nvSpPr>
          <p:spPr>
            <a:xfrm>
              <a:off x="13243" y="8982"/>
              <a:ext cx="4355" cy="6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elaseicsearch</a:t>
              </a:r>
              <a:endParaRPr lang="en-US" altLang="zh-CN"/>
            </a:p>
          </p:txBody>
        </p:sp>
        <p:sp>
          <p:nvSpPr>
            <p:cNvPr id="152" name="圆角矩形 151"/>
            <p:cNvSpPr/>
            <p:nvPr/>
          </p:nvSpPr>
          <p:spPr>
            <a:xfrm>
              <a:off x="13243" y="8071"/>
              <a:ext cx="1543" cy="6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influxdb</a:t>
              </a:r>
              <a:endParaRPr lang="en-US" altLang="zh-CN" sz="1600"/>
            </a:p>
          </p:txBody>
        </p:sp>
        <p:sp>
          <p:nvSpPr>
            <p:cNvPr id="153" name="圆角矩形 152"/>
            <p:cNvSpPr/>
            <p:nvPr/>
          </p:nvSpPr>
          <p:spPr>
            <a:xfrm>
              <a:off x="16286" y="8043"/>
              <a:ext cx="1312" cy="6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mysql</a:t>
              </a:r>
              <a:endParaRPr lang="en-US" altLang="zh-CN" sz="1600"/>
            </a:p>
          </p:txBody>
        </p:sp>
        <p:sp>
          <p:nvSpPr>
            <p:cNvPr id="154" name="圆角矩形 153"/>
            <p:cNvSpPr/>
            <p:nvPr/>
          </p:nvSpPr>
          <p:spPr>
            <a:xfrm>
              <a:off x="14997" y="8071"/>
              <a:ext cx="1100" cy="6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redis</a:t>
              </a:r>
              <a:endParaRPr lang="en-US" altLang="zh-CN" sz="1600"/>
            </a:p>
          </p:txBody>
        </p:sp>
        <p:grpSp>
          <p:nvGrpSpPr>
            <p:cNvPr id="155" name="组合 154"/>
            <p:cNvGrpSpPr/>
            <p:nvPr/>
          </p:nvGrpSpPr>
          <p:grpSpPr>
            <a:xfrm>
              <a:off x="1875" y="8191"/>
              <a:ext cx="2745" cy="1120"/>
              <a:chOff x="4464" y="8173"/>
              <a:chExt cx="2745" cy="1120"/>
            </a:xfrm>
            <a:solidFill>
              <a:schemeClr val="accent4">
                <a:lumMod val="75000"/>
              </a:schemeClr>
            </a:solidFill>
          </p:grpSpPr>
          <p:sp>
            <p:nvSpPr>
              <p:cNvPr id="156" name="圆角矩形 155"/>
              <p:cNvSpPr/>
              <p:nvPr/>
            </p:nvSpPr>
            <p:spPr>
              <a:xfrm>
                <a:off x="4464" y="8173"/>
                <a:ext cx="2359" cy="75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7" name="圆角矩形 156"/>
              <p:cNvSpPr/>
              <p:nvPr/>
            </p:nvSpPr>
            <p:spPr>
              <a:xfrm>
                <a:off x="4634" y="8366"/>
                <a:ext cx="2359" cy="75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8" name="圆角矩形 157"/>
              <p:cNvSpPr/>
              <p:nvPr/>
            </p:nvSpPr>
            <p:spPr>
              <a:xfrm>
                <a:off x="4851" y="8539"/>
                <a:ext cx="2359" cy="75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内网采集器</a:t>
                </a:r>
                <a:endParaRPr lang="zh-CN" altLang="en-US"/>
              </a:p>
            </p:txBody>
          </p:sp>
        </p:grpSp>
        <p:grpSp>
          <p:nvGrpSpPr>
            <p:cNvPr id="159" name="组合 158"/>
            <p:cNvGrpSpPr/>
            <p:nvPr/>
          </p:nvGrpSpPr>
          <p:grpSpPr>
            <a:xfrm>
              <a:off x="5037" y="8190"/>
              <a:ext cx="3053" cy="1120"/>
              <a:chOff x="4464" y="8173"/>
              <a:chExt cx="2745" cy="1120"/>
            </a:xfrm>
            <a:solidFill>
              <a:schemeClr val="accent4">
                <a:lumMod val="75000"/>
              </a:schemeClr>
            </a:solidFill>
          </p:grpSpPr>
          <p:sp>
            <p:nvSpPr>
              <p:cNvPr id="160" name="圆角矩形 159"/>
              <p:cNvSpPr/>
              <p:nvPr/>
            </p:nvSpPr>
            <p:spPr>
              <a:xfrm>
                <a:off x="4464" y="8173"/>
                <a:ext cx="2359" cy="75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1" name="圆角矩形 160"/>
              <p:cNvSpPr/>
              <p:nvPr/>
            </p:nvSpPr>
            <p:spPr>
              <a:xfrm>
                <a:off x="4634" y="8366"/>
                <a:ext cx="2359" cy="75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2" name="圆角矩形 161"/>
              <p:cNvSpPr/>
              <p:nvPr/>
            </p:nvSpPr>
            <p:spPr>
              <a:xfrm>
                <a:off x="4851" y="8539"/>
                <a:ext cx="2359" cy="75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外联网采集器</a:t>
                </a:r>
                <a:endParaRPr lang="zh-CN" altLang="en-US" sz="1600"/>
              </a:p>
            </p:txBody>
          </p:sp>
        </p:grpSp>
        <p:cxnSp>
          <p:nvCxnSpPr>
            <p:cNvPr id="163" name="直接连接符 162"/>
            <p:cNvCxnSpPr/>
            <p:nvPr/>
          </p:nvCxnSpPr>
          <p:spPr>
            <a:xfrm>
              <a:off x="4827" y="7811"/>
              <a:ext cx="0" cy="205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4" name="组合 163"/>
            <p:cNvGrpSpPr/>
            <p:nvPr/>
          </p:nvGrpSpPr>
          <p:grpSpPr>
            <a:xfrm>
              <a:off x="8507" y="8190"/>
              <a:ext cx="3053" cy="1120"/>
              <a:chOff x="4464" y="8173"/>
              <a:chExt cx="2745" cy="1120"/>
            </a:xfrm>
            <a:solidFill>
              <a:schemeClr val="accent4">
                <a:lumMod val="75000"/>
              </a:schemeClr>
            </a:solidFill>
          </p:grpSpPr>
          <p:sp>
            <p:nvSpPr>
              <p:cNvPr id="165" name="圆角矩形 164"/>
              <p:cNvSpPr/>
              <p:nvPr/>
            </p:nvSpPr>
            <p:spPr>
              <a:xfrm>
                <a:off x="4464" y="8173"/>
                <a:ext cx="2359" cy="75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6" name="圆角矩形 165"/>
              <p:cNvSpPr/>
              <p:nvPr/>
            </p:nvSpPr>
            <p:spPr>
              <a:xfrm>
                <a:off x="4634" y="8366"/>
                <a:ext cx="2359" cy="75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7" name="圆角矩形 166"/>
              <p:cNvSpPr/>
              <p:nvPr/>
            </p:nvSpPr>
            <p:spPr>
              <a:xfrm>
                <a:off x="4851" y="8539"/>
                <a:ext cx="2359" cy="75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互联网采集器</a:t>
                </a:r>
                <a:endParaRPr lang="zh-CN" altLang="en-US" sz="1600"/>
              </a:p>
            </p:txBody>
          </p:sp>
        </p:grpSp>
        <p:cxnSp>
          <p:nvCxnSpPr>
            <p:cNvPr id="168" name="直接连接符 167"/>
            <p:cNvCxnSpPr/>
            <p:nvPr/>
          </p:nvCxnSpPr>
          <p:spPr>
            <a:xfrm>
              <a:off x="8281" y="7811"/>
              <a:ext cx="0" cy="2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4820" y="7678"/>
              <a:ext cx="9" cy="2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H="1">
              <a:off x="8262" y="7678"/>
              <a:ext cx="19" cy="2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p:nvPr/>
          </p:nvCxnSpPr>
          <p:spPr>
            <a:xfrm flipH="1">
              <a:off x="4376" y="8033"/>
              <a:ext cx="8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p:nvPr/>
          </p:nvCxnSpPr>
          <p:spPr>
            <a:xfrm flipH="1">
              <a:off x="7850" y="8043"/>
              <a:ext cx="88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3" name="圆角矩形 172"/>
            <p:cNvSpPr/>
            <p:nvPr/>
          </p:nvSpPr>
          <p:spPr>
            <a:xfrm>
              <a:off x="2086" y="2233"/>
              <a:ext cx="2571" cy="677"/>
            </a:xfrm>
            <a:prstGeom prst="roundRect">
              <a:avLst/>
            </a:prstGeom>
            <a:solidFill>
              <a:schemeClr val="accent6">
                <a:lumMod val="60000"/>
                <a:lumOff val="40000"/>
              </a:schemeClr>
            </a:solidFill>
            <a:ln w="12700" cmpd="sng">
              <a:solidFill>
                <a:schemeClr val="accent1">
                  <a:shade val="50000"/>
                </a:schemeClr>
              </a:solidFill>
              <a:prstDash val="solid"/>
            </a:ln>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注册中心</a:t>
              </a:r>
              <a:endParaRPr lang="zh-CN" altLang="en-US"/>
            </a:p>
          </p:txBody>
        </p:sp>
        <p:sp>
          <p:nvSpPr>
            <p:cNvPr id="174" name="圆角矩形 173"/>
            <p:cNvSpPr/>
            <p:nvPr/>
          </p:nvSpPr>
          <p:spPr>
            <a:xfrm>
              <a:off x="5234" y="2233"/>
              <a:ext cx="2571" cy="677"/>
            </a:xfrm>
            <a:prstGeom prst="roundRect">
              <a:avLst/>
            </a:prstGeom>
            <a:solidFill>
              <a:schemeClr val="accent6">
                <a:lumMod val="60000"/>
                <a:lumOff val="40000"/>
              </a:schemeClr>
            </a:solidFill>
            <a:ln w="12700" cmpd="sng">
              <a:solidFill>
                <a:schemeClr val="accent1">
                  <a:shade val="50000"/>
                </a:schemeClr>
              </a:solidFill>
              <a:prstDash val="solid"/>
            </a:ln>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用户中心</a:t>
              </a:r>
              <a:endParaRPr lang="zh-CN" altLang="en-US"/>
            </a:p>
          </p:txBody>
        </p:sp>
        <p:sp>
          <p:nvSpPr>
            <p:cNvPr id="175" name="圆角矩形 174"/>
            <p:cNvSpPr/>
            <p:nvPr/>
          </p:nvSpPr>
          <p:spPr>
            <a:xfrm>
              <a:off x="8382" y="2233"/>
              <a:ext cx="2571" cy="677"/>
            </a:xfrm>
            <a:prstGeom prst="roundRect">
              <a:avLst/>
            </a:prstGeom>
            <a:solidFill>
              <a:schemeClr val="accent6">
                <a:lumMod val="60000"/>
                <a:lumOff val="40000"/>
              </a:schemeClr>
            </a:solidFill>
            <a:ln w="12700" cmpd="sng">
              <a:solidFill>
                <a:schemeClr val="accent1">
                  <a:shade val="50000"/>
                </a:schemeClr>
              </a:solidFill>
              <a:prstDash val="solid"/>
            </a:ln>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认证中心</a:t>
              </a:r>
              <a:endParaRPr lang="zh-CN" altLang="en-US"/>
            </a:p>
          </p:txBody>
        </p:sp>
        <p:sp>
          <p:nvSpPr>
            <p:cNvPr id="176" name="圆角矩形 175"/>
            <p:cNvSpPr/>
            <p:nvPr/>
          </p:nvSpPr>
          <p:spPr>
            <a:xfrm>
              <a:off x="11530" y="2233"/>
              <a:ext cx="2571" cy="677"/>
            </a:xfrm>
            <a:prstGeom prst="roundRect">
              <a:avLst/>
            </a:prstGeom>
            <a:solidFill>
              <a:schemeClr val="accent6">
                <a:lumMod val="60000"/>
                <a:lumOff val="40000"/>
              </a:schemeClr>
            </a:solidFill>
            <a:ln w="12700" cmpd="sng">
              <a:solidFill>
                <a:schemeClr val="accent1">
                  <a:shade val="50000"/>
                </a:schemeClr>
              </a:solidFill>
              <a:prstDash val="solid"/>
            </a:ln>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网关</a:t>
              </a:r>
              <a:r>
                <a:rPr lang="en-US" altLang="zh-CN"/>
                <a:t>/</a:t>
              </a:r>
              <a:r>
                <a:rPr lang="zh-CN" altLang="en-US"/>
                <a:t>路由</a:t>
              </a:r>
              <a:endParaRPr lang="zh-CN" altLang="en-US"/>
            </a:p>
          </p:txBody>
        </p:sp>
        <p:sp>
          <p:nvSpPr>
            <p:cNvPr id="177" name="上箭头 176"/>
            <p:cNvSpPr/>
            <p:nvPr/>
          </p:nvSpPr>
          <p:spPr>
            <a:xfrm>
              <a:off x="8544" y="3296"/>
              <a:ext cx="283" cy="887"/>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8" name="文本框 177"/>
            <p:cNvSpPr txBox="1"/>
            <p:nvPr/>
          </p:nvSpPr>
          <p:spPr>
            <a:xfrm>
              <a:off x="8795" y="3450"/>
              <a:ext cx="1161" cy="617"/>
            </a:xfrm>
            <a:prstGeom prst="rect">
              <a:avLst/>
            </a:prstGeom>
            <a:noFill/>
          </p:spPr>
          <p:txBody>
            <a:bodyPr wrap="square" rtlCol="0">
              <a:spAutoFit/>
            </a:bodyPr>
            <a:p>
              <a:r>
                <a:rPr lang="en-US" altLang="zh-CN"/>
                <a:t>API</a:t>
              </a:r>
              <a:endParaRPr lang="en-US" altLang="zh-CN"/>
            </a:p>
          </p:txBody>
        </p:sp>
        <p:sp>
          <p:nvSpPr>
            <p:cNvPr id="179" name="圆角矩形 178"/>
            <p:cNvSpPr/>
            <p:nvPr/>
          </p:nvSpPr>
          <p:spPr>
            <a:xfrm>
              <a:off x="3660" y="1324"/>
              <a:ext cx="2571" cy="677"/>
            </a:xfrm>
            <a:prstGeom prst="round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监控展示端</a:t>
              </a:r>
              <a:endParaRPr lang="zh-CN" altLang="en-US"/>
            </a:p>
          </p:txBody>
        </p:sp>
        <p:sp>
          <p:nvSpPr>
            <p:cNvPr id="180" name="圆角矩形 179"/>
            <p:cNvSpPr/>
            <p:nvPr/>
          </p:nvSpPr>
          <p:spPr>
            <a:xfrm>
              <a:off x="13104" y="1324"/>
              <a:ext cx="2571" cy="677"/>
            </a:xfrm>
            <a:prstGeom prst="round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配置端</a:t>
              </a:r>
              <a:endParaRPr lang="zh-CN" altLang="en-US"/>
            </a:p>
          </p:txBody>
        </p:sp>
        <p:sp>
          <p:nvSpPr>
            <p:cNvPr id="181" name="圆角矩形 180"/>
            <p:cNvSpPr/>
            <p:nvPr/>
          </p:nvSpPr>
          <p:spPr>
            <a:xfrm>
              <a:off x="6808" y="1324"/>
              <a:ext cx="2571" cy="677"/>
            </a:xfrm>
            <a:prstGeom prst="round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大屏展示</a:t>
              </a:r>
              <a:endParaRPr lang="zh-CN" altLang="en-US"/>
            </a:p>
          </p:txBody>
        </p:sp>
        <p:sp>
          <p:nvSpPr>
            <p:cNvPr id="182" name="圆角矩形 181"/>
            <p:cNvSpPr/>
            <p:nvPr/>
          </p:nvSpPr>
          <p:spPr>
            <a:xfrm>
              <a:off x="2661" y="9659"/>
              <a:ext cx="2842" cy="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t>被监控设备</a:t>
              </a:r>
              <a:r>
                <a:rPr lang="en-US" altLang="zh-CN" sz="1400"/>
                <a:t>.......</a:t>
              </a:r>
              <a:endParaRPr lang="en-US" altLang="zh-CN" sz="1400"/>
            </a:p>
          </p:txBody>
        </p:sp>
        <p:sp>
          <p:nvSpPr>
            <p:cNvPr id="183" name="圆角矩形 182"/>
            <p:cNvSpPr/>
            <p:nvPr/>
          </p:nvSpPr>
          <p:spPr>
            <a:xfrm>
              <a:off x="7790" y="9659"/>
              <a:ext cx="3017" cy="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t>被监控设备</a:t>
              </a:r>
              <a:r>
                <a:rPr lang="en-US" altLang="zh-CN" sz="1600"/>
                <a:t>......</a:t>
              </a:r>
              <a:endParaRPr lang="en-US" altLang="zh-CN" sz="1600"/>
            </a:p>
          </p:txBody>
        </p:sp>
        <p:sp>
          <p:nvSpPr>
            <p:cNvPr id="184" name="圆角矩形 183"/>
            <p:cNvSpPr/>
            <p:nvPr/>
          </p:nvSpPr>
          <p:spPr>
            <a:xfrm>
              <a:off x="9956" y="1324"/>
              <a:ext cx="2571" cy="677"/>
            </a:xfrm>
            <a:prstGeom prst="roundRect">
              <a:avLst/>
            </a:prstGeom>
            <a:solidFill>
              <a:schemeClr val="accent6">
                <a:lumMod val="75000"/>
              </a:schemeClr>
            </a:solidFill>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一体化视图</a:t>
              </a:r>
              <a:endParaRPr lang="zh-CN" altLang="en-US"/>
            </a:p>
          </p:txBody>
        </p:sp>
        <p:sp>
          <p:nvSpPr>
            <p:cNvPr id="185" name="圆角矩形 184"/>
            <p:cNvSpPr/>
            <p:nvPr/>
          </p:nvSpPr>
          <p:spPr>
            <a:xfrm>
              <a:off x="14581" y="2233"/>
              <a:ext cx="2571" cy="677"/>
            </a:xfrm>
            <a:prstGeom prst="roundRect">
              <a:avLst/>
            </a:prstGeom>
            <a:solidFill>
              <a:schemeClr val="accent6">
                <a:lumMod val="60000"/>
                <a:lumOff val="40000"/>
              </a:schemeClr>
            </a:solidFill>
            <a:ln w="12700" cmpd="sng">
              <a:solidFill>
                <a:schemeClr val="accent1">
                  <a:shade val="50000"/>
                </a:schemeClr>
              </a:solidFill>
              <a:prstDash val="solid"/>
            </a:ln>
          </p:spPr>
          <p:style>
            <a:lnRef idx="1">
              <a:schemeClr val="accent5"/>
            </a:lnRef>
            <a:fillRef idx="3">
              <a:schemeClr val="accent5"/>
            </a:fillRef>
            <a:effectRef idx="2">
              <a:schemeClr val="accent5"/>
            </a:effectRef>
            <a:fontRef idx="minor">
              <a:schemeClr val="lt1"/>
            </a:fontRef>
          </p:style>
          <p:txBody>
            <a:bodyPr rtlCol="0" anchor="ctr"/>
            <a:p>
              <a:pPr algn="ctr"/>
              <a:r>
                <a:rPr lang="zh-CN" altLang="en-US"/>
                <a:t>日志中心</a:t>
              </a:r>
              <a:endParaRPr lang="zh-CN" alt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Line 4"/>
          <p:cNvSpPr>
            <a:spLocks noChangeShapeType="1"/>
          </p:cNvSpPr>
          <p:nvPr userDrawn="1"/>
        </p:nvSpPr>
        <p:spPr bwMode="auto">
          <a:xfrm>
            <a:off x="2141220" y="4103370"/>
            <a:ext cx="756126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 name="Text Box 18"/>
          <p:cNvSpPr txBox="1">
            <a:spLocks noChangeArrowheads="1"/>
          </p:cNvSpPr>
          <p:nvPr userDrawn="1"/>
        </p:nvSpPr>
        <p:spPr bwMode="auto">
          <a:xfrm>
            <a:off x="2141220" y="2242502"/>
            <a:ext cx="995045" cy="18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en-US" altLang="zh-CN" sz="11500" b="1">
                <a:solidFill>
                  <a:srgbClr val="A6A6A6"/>
                </a:solidFill>
                <a:latin typeface="Arial" panose="020B0604020202090204" pitchFamily="34" charset="0"/>
                <a:cs typeface="Arial" panose="020B0604020202090204" pitchFamily="34" charset="0"/>
                <a:sym typeface="Franklin Gothic Medium" panose="020B0603020102090204" pitchFamily="34" charset="0"/>
              </a:rPr>
              <a:t>4</a:t>
            </a:r>
            <a:endParaRPr lang="en-US" altLang="zh-CN" sz="11500" b="1">
              <a:solidFill>
                <a:srgbClr val="A6A6A6"/>
              </a:solidFill>
              <a:latin typeface="Arial" panose="020B0604020202090204" pitchFamily="34" charset="0"/>
              <a:cs typeface="Arial" panose="020B0604020202090204" pitchFamily="34" charset="0"/>
              <a:sym typeface="Franklin Gothic Medium" panose="020B0603020102090204" pitchFamily="34" charset="0"/>
            </a:endParaRPr>
          </a:p>
        </p:txBody>
      </p:sp>
      <p:sp>
        <p:nvSpPr>
          <p:cNvPr id="15" name="Text Box 30"/>
          <p:cNvSpPr txBox="1">
            <a:spLocks noChangeArrowheads="1"/>
          </p:cNvSpPr>
          <p:nvPr userDrawn="1"/>
        </p:nvSpPr>
        <p:spPr bwMode="auto">
          <a:xfrm>
            <a:off x="3449320" y="2711450"/>
            <a:ext cx="62528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algn="ctr" eaLnBrk="1" hangingPunct="1"/>
            <a:r>
              <a:rPr lang="zh-CN" altLang="en-US" sz="5400" b="1" dirty="0">
                <a:solidFill>
                  <a:schemeClr val="tx1"/>
                </a:solidFill>
                <a:latin typeface="微软雅黑" panose="020B0503020204020204" charset="-122"/>
                <a:ea typeface="微软雅黑" panose="020B0503020204020204" charset="-122"/>
                <a:sym typeface="Franklin Gothic Medium" panose="020B0603020102090204" pitchFamily="34" charset="0"/>
              </a:rPr>
              <a:t>我们的服务</a:t>
            </a:r>
            <a:endParaRPr lang="zh-CN" altLang="en-US" sz="5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prstClr val="black">
                    <a:lumMod val="85000"/>
                    <a:lumOff val="15000"/>
                  </a:prstClr>
                </a:solidFill>
                <a:latin typeface="微软雅黑" panose="020B0503020204020204" charset="-122"/>
                <a:ea typeface="微软雅黑" panose="020B0503020204020204" charset="-122"/>
                <a:sym typeface="+mn-ea"/>
              </a:rPr>
              <a:t>驻场运维</a:t>
            </a:r>
            <a:endParaRPr lang="zh-CN" altLang="en-US" sz="2400" b="1" dirty="0">
              <a:solidFill>
                <a:prstClr val="black">
                  <a:lumMod val="85000"/>
                  <a:lumOff val="15000"/>
                </a:prstClr>
              </a:solidFill>
              <a:latin typeface="微软雅黑" panose="020B0503020204020204" charset="-122"/>
              <a:ea typeface="微软雅黑" panose="020B0503020204020204" charset="-122"/>
              <a:sym typeface="+mn-ea"/>
            </a:endParaRPr>
          </a:p>
        </p:txBody>
      </p:sp>
      <p:grpSp>
        <p:nvGrpSpPr>
          <p:cNvPr id="6" name="组合 5"/>
          <p:cNvGrpSpPr/>
          <p:nvPr/>
        </p:nvGrpSpPr>
        <p:grpSpPr>
          <a:xfrm>
            <a:off x="1541780" y="1799590"/>
            <a:ext cx="9176385" cy="1014730"/>
            <a:chOff x="2436" y="2558"/>
            <a:chExt cx="14451" cy="1598"/>
          </a:xfrm>
        </p:grpSpPr>
        <p:sp>
          <p:nvSpPr>
            <p:cNvPr id="15" name="文本框 14"/>
            <p:cNvSpPr txBox="1"/>
            <p:nvPr/>
          </p:nvSpPr>
          <p:spPr>
            <a:xfrm>
              <a:off x="2436" y="2558"/>
              <a:ext cx="3291" cy="1598"/>
            </a:xfrm>
            <a:prstGeom prst="rect">
              <a:avLst/>
            </a:prstGeom>
            <a:noFill/>
          </p:spPr>
          <p:txBody>
            <a:bodyPr wrap="square" rtlCol="0">
              <a:spAutoFit/>
            </a:bodyPr>
            <a:lstStyle/>
            <a:p>
              <a:r>
                <a:rPr lang="en-US" altLang="zh-CN" sz="6000" dirty="0">
                  <a:solidFill>
                    <a:srgbClr val="206AD7"/>
                  </a:solidFill>
                  <a:latin typeface="微软雅黑" panose="020B0503020204020204" charset="-122"/>
                  <a:ea typeface="微软雅黑" panose="020B0503020204020204" charset="-122"/>
                </a:rPr>
                <a:t>01</a:t>
              </a:r>
              <a:endParaRPr lang="zh-CN" altLang="en-US" sz="6000" dirty="0">
                <a:solidFill>
                  <a:srgbClr val="206AD7"/>
                </a:solidFill>
                <a:latin typeface="微软雅黑" panose="020B0503020204020204" charset="-122"/>
                <a:ea typeface="微软雅黑" panose="020B0503020204020204" charset="-122"/>
              </a:endParaRPr>
            </a:p>
          </p:txBody>
        </p:sp>
        <p:sp>
          <p:nvSpPr>
            <p:cNvPr id="16" name="Content Placeholder 2"/>
            <p:cNvSpPr txBox="1"/>
            <p:nvPr/>
          </p:nvSpPr>
          <p:spPr>
            <a:xfrm>
              <a:off x="4417" y="2894"/>
              <a:ext cx="12471" cy="92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4000" dirty="0">
                  <a:solidFill>
                    <a:schemeClr val="tx1">
                      <a:lumMod val="75000"/>
                      <a:lumOff val="25000"/>
                    </a:schemeClr>
                  </a:solidFill>
                  <a:latin typeface="微软雅黑" panose="020B0503020204020204" charset="-122"/>
                  <a:ea typeface="微软雅黑" panose="020B0503020204020204" charset="-122"/>
                </a:rPr>
                <a:t>专业的驻场运维工程师。</a:t>
              </a:r>
              <a:endParaRPr lang="zh-CN" altLang="en-US" sz="40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5" name="组合 4"/>
          <p:cNvGrpSpPr/>
          <p:nvPr/>
        </p:nvGrpSpPr>
        <p:grpSpPr>
          <a:xfrm>
            <a:off x="1541780" y="3142615"/>
            <a:ext cx="9176385" cy="1014730"/>
            <a:chOff x="2436" y="4210"/>
            <a:chExt cx="14451" cy="1598"/>
          </a:xfrm>
        </p:grpSpPr>
        <p:sp>
          <p:nvSpPr>
            <p:cNvPr id="17" name="文本框 16"/>
            <p:cNvSpPr txBox="1"/>
            <p:nvPr/>
          </p:nvSpPr>
          <p:spPr>
            <a:xfrm>
              <a:off x="2436" y="4210"/>
              <a:ext cx="3291" cy="1598"/>
            </a:xfrm>
            <a:prstGeom prst="rect">
              <a:avLst/>
            </a:prstGeom>
            <a:noFill/>
          </p:spPr>
          <p:txBody>
            <a:bodyPr wrap="square" rtlCol="0">
              <a:spAutoFit/>
            </a:bodyPr>
            <a:lstStyle/>
            <a:p>
              <a:r>
                <a:rPr lang="en-US" altLang="zh-CN" sz="6000" dirty="0">
                  <a:solidFill>
                    <a:srgbClr val="206AD7"/>
                  </a:solidFill>
                  <a:latin typeface="微软雅黑" panose="020B0503020204020204" charset="-122"/>
                  <a:ea typeface="微软雅黑" panose="020B0503020204020204" charset="-122"/>
                </a:rPr>
                <a:t>02</a:t>
              </a:r>
              <a:endParaRPr lang="zh-CN" altLang="en-US" sz="6000" dirty="0">
                <a:solidFill>
                  <a:srgbClr val="206AD7"/>
                </a:solidFill>
                <a:latin typeface="微软雅黑" panose="020B0503020204020204" charset="-122"/>
                <a:ea typeface="微软雅黑" panose="020B0503020204020204" charset="-122"/>
              </a:endParaRPr>
            </a:p>
          </p:txBody>
        </p:sp>
        <p:sp>
          <p:nvSpPr>
            <p:cNvPr id="18" name="Content Placeholder 2"/>
            <p:cNvSpPr txBox="1"/>
            <p:nvPr/>
          </p:nvSpPr>
          <p:spPr>
            <a:xfrm>
              <a:off x="4417" y="4546"/>
              <a:ext cx="12471" cy="928"/>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4000" dirty="0">
                  <a:solidFill>
                    <a:schemeClr val="tx1">
                      <a:lumMod val="75000"/>
                      <a:lumOff val="25000"/>
                    </a:schemeClr>
                  </a:solidFill>
                  <a:latin typeface="微软雅黑" panose="020B0503020204020204" charset="-122"/>
                  <a:ea typeface="微软雅黑" panose="020B0503020204020204" charset="-122"/>
                </a:rPr>
                <a:t>贴心 </a:t>
              </a:r>
              <a:r>
                <a:rPr lang="en-US" altLang="zh-CN" sz="4000" dirty="0">
                  <a:solidFill>
                    <a:schemeClr val="tx1">
                      <a:lumMod val="75000"/>
                      <a:lumOff val="25000"/>
                    </a:schemeClr>
                  </a:solidFill>
                  <a:latin typeface="微软雅黑" panose="020B0503020204020204" charset="-122"/>
                  <a:ea typeface="微软雅黑" panose="020B0503020204020204" charset="-122"/>
                </a:rPr>
                <a:t>+ </a:t>
              </a:r>
              <a:r>
                <a:rPr lang="zh-CN" altLang="en-US" sz="4000" dirty="0">
                  <a:solidFill>
                    <a:schemeClr val="tx1">
                      <a:lumMod val="75000"/>
                      <a:lumOff val="25000"/>
                    </a:schemeClr>
                  </a:solidFill>
                  <a:latin typeface="微软雅黑" panose="020B0503020204020204" charset="-122"/>
                  <a:ea typeface="微软雅黑" panose="020B0503020204020204" charset="-122"/>
                </a:rPr>
                <a:t>专业 的服务。</a:t>
              </a:r>
              <a:endParaRPr lang="zh-CN" altLang="en-US" sz="40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 name="组合 3"/>
          <p:cNvGrpSpPr/>
          <p:nvPr/>
        </p:nvGrpSpPr>
        <p:grpSpPr>
          <a:xfrm>
            <a:off x="1541780" y="4485640"/>
            <a:ext cx="9181465" cy="1014730"/>
            <a:chOff x="2428" y="5810"/>
            <a:chExt cx="14459" cy="1598"/>
          </a:xfrm>
        </p:grpSpPr>
        <p:sp>
          <p:nvSpPr>
            <p:cNvPr id="2" name="文本框 1"/>
            <p:cNvSpPr txBox="1"/>
            <p:nvPr/>
          </p:nvSpPr>
          <p:spPr>
            <a:xfrm>
              <a:off x="2428" y="5810"/>
              <a:ext cx="3293" cy="1598"/>
            </a:xfrm>
            <a:prstGeom prst="rect">
              <a:avLst/>
            </a:prstGeom>
            <a:noFill/>
          </p:spPr>
          <p:txBody>
            <a:bodyPr wrap="square" rtlCol="0">
              <a:spAutoFit/>
            </a:bodyPr>
            <a:lstStyle/>
            <a:p>
              <a:r>
                <a:rPr lang="en-US" altLang="zh-CN" sz="6000" dirty="0">
                  <a:solidFill>
                    <a:srgbClr val="206AD7"/>
                  </a:solidFill>
                  <a:latin typeface="微软雅黑" panose="020B0503020204020204" charset="-122"/>
                  <a:ea typeface="微软雅黑" panose="020B0503020204020204" charset="-122"/>
                </a:rPr>
                <a:t>03</a:t>
              </a:r>
              <a:endParaRPr lang="zh-CN" altLang="en-US" sz="6000" dirty="0">
                <a:solidFill>
                  <a:srgbClr val="206AD7"/>
                </a:solidFill>
                <a:latin typeface="微软雅黑" panose="020B0503020204020204" charset="-122"/>
                <a:ea typeface="微软雅黑" panose="020B0503020204020204" charset="-122"/>
              </a:endParaRPr>
            </a:p>
          </p:txBody>
        </p:sp>
        <p:sp>
          <p:nvSpPr>
            <p:cNvPr id="3" name="Content Placeholder 2"/>
            <p:cNvSpPr txBox="1"/>
            <p:nvPr/>
          </p:nvSpPr>
          <p:spPr>
            <a:xfrm>
              <a:off x="4417" y="6146"/>
              <a:ext cx="12470" cy="92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en-US" altLang="zh-CN" sz="4000" dirty="0">
                  <a:solidFill>
                    <a:schemeClr val="tx1">
                      <a:lumMod val="75000"/>
                      <a:lumOff val="25000"/>
                    </a:schemeClr>
                  </a:solidFill>
                  <a:latin typeface="微软雅黑" panose="020B0503020204020204" charset="-122"/>
                  <a:ea typeface="微软雅黑" panose="020B0503020204020204" charset="-122"/>
                  <a:sym typeface="+mn-ea"/>
                </a:rPr>
                <a:t>7 X 24 </a:t>
              </a:r>
              <a:r>
                <a:rPr lang="zh-CN" altLang="en-US" sz="4000" dirty="0">
                  <a:solidFill>
                    <a:schemeClr val="tx1">
                      <a:lumMod val="75000"/>
                      <a:lumOff val="25000"/>
                    </a:schemeClr>
                  </a:solidFill>
                  <a:latin typeface="微软雅黑" panose="020B0503020204020204" charset="-122"/>
                  <a:ea typeface="微软雅黑" panose="020B0503020204020204" charset="-122"/>
                  <a:sym typeface="+mn-ea"/>
                </a:rPr>
                <a:t>小时 微信值守。</a:t>
              </a:r>
              <a:endParaRPr lang="zh-CN" altLang="en-US" sz="40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prstClr val="black">
                    <a:lumMod val="85000"/>
                    <a:lumOff val="15000"/>
                  </a:prstClr>
                </a:solidFill>
                <a:latin typeface="微软雅黑" panose="020B0503020204020204" charset="-122"/>
                <a:ea typeface="微软雅黑" panose="020B0503020204020204" charset="-122"/>
                <a:sym typeface="+mn-ea"/>
              </a:rPr>
              <a:t>运维月报</a:t>
            </a:r>
            <a:endParaRPr lang="zh-CN" altLang="en-US" sz="2400" b="1" dirty="0">
              <a:solidFill>
                <a:prstClr val="black">
                  <a:lumMod val="85000"/>
                  <a:lumOff val="15000"/>
                </a:prstClr>
              </a:solidFill>
              <a:latin typeface="微软雅黑" panose="020B0503020204020204" charset="-122"/>
              <a:ea typeface="微软雅黑" panose="020B0503020204020204" charset="-122"/>
              <a:sym typeface="+mn-ea"/>
            </a:endParaRPr>
          </a:p>
        </p:txBody>
      </p:sp>
      <p:grpSp>
        <p:nvGrpSpPr>
          <p:cNvPr id="6" name="组合 5"/>
          <p:cNvGrpSpPr/>
          <p:nvPr/>
        </p:nvGrpSpPr>
        <p:grpSpPr>
          <a:xfrm>
            <a:off x="1541780" y="1799590"/>
            <a:ext cx="9176385" cy="1014730"/>
            <a:chOff x="2436" y="2558"/>
            <a:chExt cx="14451" cy="1598"/>
          </a:xfrm>
        </p:grpSpPr>
        <p:sp>
          <p:nvSpPr>
            <p:cNvPr id="2" name="文本框 1"/>
            <p:cNvSpPr txBox="1"/>
            <p:nvPr/>
          </p:nvSpPr>
          <p:spPr>
            <a:xfrm>
              <a:off x="2436" y="2558"/>
              <a:ext cx="3291" cy="1598"/>
            </a:xfrm>
            <a:prstGeom prst="rect">
              <a:avLst/>
            </a:prstGeom>
            <a:noFill/>
          </p:spPr>
          <p:txBody>
            <a:bodyPr wrap="square" rtlCol="0">
              <a:spAutoFit/>
            </a:bodyPr>
            <a:lstStyle/>
            <a:p>
              <a:r>
                <a:rPr lang="en-US" altLang="zh-CN" sz="6000" dirty="0">
                  <a:solidFill>
                    <a:srgbClr val="206AD7"/>
                  </a:solidFill>
                  <a:latin typeface="微软雅黑" panose="020B0503020204020204" charset="-122"/>
                  <a:ea typeface="微软雅黑" panose="020B0503020204020204" charset="-122"/>
                </a:rPr>
                <a:t>01</a:t>
              </a:r>
              <a:endParaRPr lang="zh-CN" altLang="en-US" sz="6000" dirty="0">
                <a:solidFill>
                  <a:srgbClr val="206AD7"/>
                </a:solidFill>
                <a:latin typeface="微软雅黑" panose="020B0503020204020204" charset="-122"/>
                <a:ea typeface="微软雅黑" panose="020B0503020204020204" charset="-122"/>
              </a:endParaRPr>
            </a:p>
          </p:txBody>
        </p:sp>
        <p:sp>
          <p:nvSpPr>
            <p:cNvPr id="3" name="Content Placeholder 2"/>
            <p:cNvSpPr txBox="1"/>
            <p:nvPr/>
          </p:nvSpPr>
          <p:spPr>
            <a:xfrm>
              <a:off x="4417" y="2894"/>
              <a:ext cx="12471" cy="92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4000" dirty="0">
                  <a:solidFill>
                    <a:schemeClr val="tx1">
                      <a:lumMod val="75000"/>
                      <a:lumOff val="25000"/>
                    </a:schemeClr>
                  </a:solidFill>
                  <a:latin typeface="微软雅黑" panose="020B0503020204020204" charset="-122"/>
                  <a:ea typeface="微软雅黑" panose="020B0503020204020204" charset="-122"/>
                </a:rPr>
                <a:t>每月准时上报运维月报。</a:t>
              </a:r>
              <a:endParaRPr lang="zh-CN" altLang="en-US" sz="40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5" name="组合 4"/>
          <p:cNvGrpSpPr/>
          <p:nvPr/>
        </p:nvGrpSpPr>
        <p:grpSpPr>
          <a:xfrm>
            <a:off x="1541780" y="3142615"/>
            <a:ext cx="9176385" cy="1014730"/>
            <a:chOff x="2436" y="4210"/>
            <a:chExt cx="14451" cy="1598"/>
          </a:xfrm>
        </p:grpSpPr>
        <p:sp>
          <p:nvSpPr>
            <p:cNvPr id="4" name="文本框 3"/>
            <p:cNvSpPr txBox="1"/>
            <p:nvPr/>
          </p:nvSpPr>
          <p:spPr>
            <a:xfrm>
              <a:off x="2436" y="4210"/>
              <a:ext cx="3291" cy="1598"/>
            </a:xfrm>
            <a:prstGeom prst="rect">
              <a:avLst/>
            </a:prstGeom>
            <a:noFill/>
          </p:spPr>
          <p:txBody>
            <a:bodyPr wrap="square" rtlCol="0">
              <a:spAutoFit/>
            </a:bodyPr>
            <a:lstStyle/>
            <a:p>
              <a:r>
                <a:rPr lang="en-US" altLang="zh-CN" sz="6000" dirty="0">
                  <a:solidFill>
                    <a:srgbClr val="206AD7"/>
                  </a:solidFill>
                  <a:latin typeface="微软雅黑" panose="020B0503020204020204" charset="-122"/>
                  <a:ea typeface="微软雅黑" panose="020B0503020204020204" charset="-122"/>
                </a:rPr>
                <a:t>02</a:t>
              </a:r>
              <a:endParaRPr lang="zh-CN" altLang="en-US" sz="6000" dirty="0">
                <a:solidFill>
                  <a:srgbClr val="206AD7"/>
                </a:solidFill>
                <a:latin typeface="微软雅黑" panose="020B0503020204020204" charset="-122"/>
                <a:ea typeface="微软雅黑" panose="020B0503020204020204" charset="-122"/>
              </a:endParaRPr>
            </a:p>
          </p:txBody>
        </p:sp>
        <p:sp>
          <p:nvSpPr>
            <p:cNvPr id="7" name="Content Placeholder 2"/>
            <p:cNvSpPr txBox="1"/>
            <p:nvPr/>
          </p:nvSpPr>
          <p:spPr>
            <a:xfrm>
              <a:off x="4417" y="4546"/>
              <a:ext cx="12471" cy="928"/>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4000" dirty="0">
                  <a:solidFill>
                    <a:schemeClr val="tx1">
                      <a:lumMod val="75000"/>
                      <a:lumOff val="25000"/>
                    </a:schemeClr>
                  </a:solidFill>
                  <a:latin typeface="微软雅黑" panose="020B0503020204020204" charset="-122"/>
                  <a:ea typeface="微软雅黑" panose="020B0503020204020204" charset="-122"/>
                </a:rPr>
                <a:t>当月运维工作的梳理和总结。</a:t>
              </a:r>
              <a:endParaRPr lang="zh-CN" altLang="en-US" sz="40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 name="组合 7"/>
          <p:cNvGrpSpPr/>
          <p:nvPr/>
        </p:nvGrpSpPr>
        <p:grpSpPr>
          <a:xfrm>
            <a:off x="1541780" y="4485640"/>
            <a:ext cx="9181465" cy="1014730"/>
            <a:chOff x="2428" y="5810"/>
            <a:chExt cx="14459" cy="1598"/>
          </a:xfrm>
        </p:grpSpPr>
        <p:sp>
          <p:nvSpPr>
            <p:cNvPr id="9" name="文本框 8"/>
            <p:cNvSpPr txBox="1"/>
            <p:nvPr/>
          </p:nvSpPr>
          <p:spPr>
            <a:xfrm>
              <a:off x="2428" y="5810"/>
              <a:ext cx="3293" cy="1598"/>
            </a:xfrm>
            <a:prstGeom prst="rect">
              <a:avLst/>
            </a:prstGeom>
            <a:noFill/>
          </p:spPr>
          <p:txBody>
            <a:bodyPr wrap="square" rtlCol="0">
              <a:spAutoFit/>
            </a:bodyPr>
            <a:lstStyle/>
            <a:p>
              <a:r>
                <a:rPr lang="en-US" altLang="zh-CN" sz="6000" dirty="0">
                  <a:solidFill>
                    <a:srgbClr val="206AD7"/>
                  </a:solidFill>
                  <a:latin typeface="微软雅黑" panose="020B0503020204020204" charset="-122"/>
                  <a:ea typeface="微软雅黑" panose="020B0503020204020204" charset="-122"/>
                </a:rPr>
                <a:t>03</a:t>
              </a:r>
              <a:endParaRPr lang="zh-CN" altLang="en-US" sz="6000" dirty="0">
                <a:solidFill>
                  <a:srgbClr val="206AD7"/>
                </a:solidFill>
                <a:latin typeface="微软雅黑" panose="020B0503020204020204" charset="-122"/>
                <a:ea typeface="微软雅黑" panose="020B0503020204020204" charset="-122"/>
              </a:endParaRPr>
            </a:p>
          </p:txBody>
        </p:sp>
        <p:sp>
          <p:nvSpPr>
            <p:cNvPr id="10" name="Content Placeholder 2"/>
            <p:cNvSpPr txBox="1"/>
            <p:nvPr/>
          </p:nvSpPr>
          <p:spPr>
            <a:xfrm>
              <a:off x="4417" y="6146"/>
              <a:ext cx="12470" cy="92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4000" dirty="0">
                  <a:solidFill>
                    <a:schemeClr val="tx1">
                      <a:lumMod val="75000"/>
                      <a:lumOff val="25000"/>
                    </a:schemeClr>
                  </a:solidFill>
                  <a:latin typeface="微软雅黑" panose="020B0503020204020204" charset="-122"/>
                  <a:ea typeface="微软雅黑" panose="020B0503020204020204" charset="-122"/>
                  <a:sym typeface="+mn-ea"/>
                </a:rPr>
                <a:t>当月运维数据的统计和分析。</a:t>
              </a:r>
              <a:endParaRPr lang="zh-CN" altLang="en-US" sz="40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prstClr val="black">
                    <a:lumMod val="85000"/>
                    <a:lumOff val="15000"/>
                  </a:prstClr>
                </a:solidFill>
                <a:latin typeface="微软雅黑" panose="020B0503020204020204" charset="-122"/>
                <a:ea typeface="微软雅黑" panose="020B0503020204020204" charset="-122"/>
                <a:sym typeface="+mn-ea"/>
              </a:rPr>
              <a:t>客户拜访</a:t>
            </a:r>
            <a:endParaRPr lang="zh-CN" altLang="en-US" sz="2400" b="1" dirty="0">
              <a:solidFill>
                <a:prstClr val="black">
                  <a:lumMod val="85000"/>
                  <a:lumOff val="15000"/>
                </a:prstClr>
              </a:solidFill>
              <a:latin typeface="微软雅黑" panose="020B0503020204020204" charset="-122"/>
              <a:ea typeface="微软雅黑" panose="020B0503020204020204" charset="-122"/>
              <a:sym typeface="+mn-ea"/>
            </a:endParaRPr>
          </a:p>
        </p:txBody>
      </p:sp>
      <p:grpSp>
        <p:nvGrpSpPr>
          <p:cNvPr id="6" name="组合 5"/>
          <p:cNvGrpSpPr/>
          <p:nvPr/>
        </p:nvGrpSpPr>
        <p:grpSpPr>
          <a:xfrm>
            <a:off x="1541780" y="1799590"/>
            <a:ext cx="9176385" cy="1014730"/>
            <a:chOff x="2436" y="2558"/>
            <a:chExt cx="14451" cy="1598"/>
          </a:xfrm>
        </p:grpSpPr>
        <p:sp>
          <p:nvSpPr>
            <p:cNvPr id="2" name="文本框 1"/>
            <p:cNvSpPr txBox="1"/>
            <p:nvPr/>
          </p:nvSpPr>
          <p:spPr>
            <a:xfrm>
              <a:off x="2436" y="2558"/>
              <a:ext cx="3291" cy="1598"/>
            </a:xfrm>
            <a:prstGeom prst="rect">
              <a:avLst/>
            </a:prstGeom>
            <a:noFill/>
          </p:spPr>
          <p:txBody>
            <a:bodyPr wrap="square" rtlCol="0">
              <a:spAutoFit/>
            </a:bodyPr>
            <a:lstStyle/>
            <a:p>
              <a:r>
                <a:rPr lang="en-US" altLang="zh-CN" sz="6000" dirty="0">
                  <a:solidFill>
                    <a:srgbClr val="206AD7"/>
                  </a:solidFill>
                  <a:latin typeface="微软雅黑" panose="020B0503020204020204" charset="-122"/>
                  <a:ea typeface="微软雅黑" panose="020B0503020204020204" charset="-122"/>
                </a:rPr>
                <a:t>01</a:t>
              </a:r>
              <a:endParaRPr lang="zh-CN" altLang="en-US" sz="6000" dirty="0">
                <a:solidFill>
                  <a:srgbClr val="206AD7"/>
                </a:solidFill>
                <a:latin typeface="微软雅黑" panose="020B0503020204020204" charset="-122"/>
                <a:ea typeface="微软雅黑" panose="020B0503020204020204" charset="-122"/>
              </a:endParaRPr>
            </a:p>
          </p:txBody>
        </p:sp>
        <p:sp>
          <p:nvSpPr>
            <p:cNvPr id="3" name="Content Placeholder 2"/>
            <p:cNvSpPr txBox="1"/>
            <p:nvPr/>
          </p:nvSpPr>
          <p:spPr>
            <a:xfrm>
              <a:off x="4417" y="2894"/>
              <a:ext cx="12471" cy="92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4000" dirty="0">
                  <a:solidFill>
                    <a:schemeClr val="tx1">
                      <a:lumMod val="75000"/>
                      <a:lumOff val="25000"/>
                    </a:schemeClr>
                  </a:solidFill>
                  <a:latin typeface="微软雅黑" panose="020B0503020204020204" charset="-122"/>
                  <a:ea typeface="微软雅黑" panose="020B0503020204020204" charset="-122"/>
                </a:rPr>
                <a:t>运维工程师定期的当面工作汇报。</a:t>
              </a:r>
              <a:endParaRPr lang="zh-CN" altLang="en-US" sz="40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5" name="组合 4"/>
          <p:cNvGrpSpPr/>
          <p:nvPr/>
        </p:nvGrpSpPr>
        <p:grpSpPr>
          <a:xfrm>
            <a:off x="1541780" y="3142615"/>
            <a:ext cx="9176385" cy="1014730"/>
            <a:chOff x="2436" y="4210"/>
            <a:chExt cx="14451" cy="1598"/>
          </a:xfrm>
        </p:grpSpPr>
        <p:sp>
          <p:nvSpPr>
            <p:cNvPr id="4" name="文本框 3"/>
            <p:cNvSpPr txBox="1"/>
            <p:nvPr/>
          </p:nvSpPr>
          <p:spPr>
            <a:xfrm>
              <a:off x="2436" y="4210"/>
              <a:ext cx="3291" cy="1598"/>
            </a:xfrm>
            <a:prstGeom prst="rect">
              <a:avLst/>
            </a:prstGeom>
            <a:noFill/>
          </p:spPr>
          <p:txBody>
            <a:bodyPr wrap="square" rtlCol="0">
              <a:spAutoFit/>
            </a:bodyPr>
            <a:lstStyle/>
            <a:p>
              <a:r>
                <a:rPr lang="en-US" altLang="zh-CN" sz="6000" dirty="0">
                  <a:solidFill>
                    <a:srgbClr val="206AD7"/>
                  </a:solidFill>
                  <a:latin typeface="微软雅黑" panose="020B0503020204020204" charset="-122"/>
                  <a:ea typeface="微软雅黑" panose="020B0503020204020204" charset="-122"/>
                </a:rPr>
                <a:t>02</a:t>
              </a:r>
              <a:endParaRPr lang="zh-CN" altLang="en-US" sz="6000" dirty="0">
                <a:solidFill>
                  <a:srgbClr val="206AD7"/>
                </a:solidFill>
                <a:latin typeface="微软雅黑" panose="020B0503020204020204" charset="-122"/>
                <a:ea typeface="微软雅黑" panose="020B0503020204020204" charset="-122"/>
              </a:endParaRPr>
            </a:p>
          </p:txBody>
        </p:sp>
        <p:sp>
          <p:nvSpPr>
            <p:cNvPr id="7" name="Content Placeholder 2"/>
            <p:cNvSpPr txBox="1"/>
            <p:nvPr/>
          </p:nvSpPr>
          <p:spPr>
            <a:xfrm>
              <a:off x="4417" y="4546"/>
              <a:ext cx="12471" cy="928"/>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4000" dirty="0">
                  <a:solidFill>
                    <a:schemeClr val="tx1">
                      <a:lumMod val="75000"/>
                      <a:lumOff val="25000"/>
                    </a:schemeClr>
                  </a:solidFill>
                  <a:latin typeface="微软雅黑" panose="020B0503020204020204" charset="-122"/>
                  <a:ea typeface="微软雅黑" panose="020B0503020204020204" charset="-122"/>
                </a:rPr>
                <a:t>技术团队定期了解客户需求。</a:t>
              </a:r>
              <a:endParaRPr lang="zh-CN" altLang="en-US" sz="40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 name="组合 7"/>
          <p:cNvGrpSpPr/>
          <p:nvPr/>
        </p:nvGrpSpPr>
        <p:grpSpPr>
          <a:xfrm>
            <a:off x="1541780" y="4485640"/>
            <a:ext cx="9181465" cy="1014730"/>
            <a:chOff x="2428" y="5810"/>
            <a:chExt cx="14459" cy="1598"/>
          </a:xfrm>
        </p:grpSpPr>
        <p:sp>
          <p:nvSpPr>
            <p:cNvPr id="9" name="文本框 8"/>
            <p:cNvSpPr txBox="1"/>
            <p:nvPr/>
          </p:nvSpPr>
          <p:spPr>
            <a:xfrm>
              <a:off x="2428" y="5810"/>
              <a:ext cx="3293" cy="1598"/>
            </a:xfrm>
            <a:prstGeom prst="rect">
              <a:avLst/>
            </a:prstGeom>
            <a:noFill/>
          </p:spPr>
          <p:txBody>
            <a:bodyPr wrap="square" rtlCol="0">
              <a:spAutoFit/>
            </a:bodyPr>
            <a:lstStyle/>
            <a:p>
              <a:r>
                <a:rPr lang="en-US" altLang="zh-CN" sz="6000" dirty="0">
                  <a:solidFill>
                    <a:srgbClr val="206AD7"/>
                  </a:solidFill>
                  <a:latin typeface="微软雅黑" panose="020B0503020204020204" charset="-122"/>
                  <a:ea typeface="微软雅黑" panose="020B0503020204020204" charset="-122"/>
                </a:rPr>
                <a:t>03</a:t>
              </a:r>
              <a:endParaRPr lang="zh-CN" altLang="en-US" sz="6000" dirty="0">
                <a:solidFill>
                  <a:srgbClr val="206AD7"/>
                </a:solidFill>
                <a:latin typeface="微软雅黑" panose="020B0503020204020204" charset="-122"/>
                <a:ea typeface="微软雅黑" panose="020B0503020204020204" charset="-122"/>
              </a:endParaRPr>
            </a:p>
          </p:txBody>
        </p:sp>
        <p:sp>
          <p:nvSpPr>
            <p:cNvPr id="10" name="Content Placeholder 2"/>
            <p:cNvSpPr txBox="1"/>
            <p:nvPr/>
          </p:nvSpPr>
          <p:spPr>
            <a:xfrm>
              <a:off x="4417" y="6146"/>
              <a:ext cx="12470" cy="92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4000" dirty="0">
                  <a:solidFill>
                    <a:schemeClr val="tx1">
                      <a:lumMod val="75000"/>
                      <a:lumOff val="25000"/>
                    </a:schemeClr>
                  </a:solidFill>
                  <a:latin typeface="微软雅黑" panose="020B0503020204020204" charset="-122"/>
                  <a:ea typeface="微软雅黑" panose="020B0503020204020204" charset="-122"/>
                  <a:sym typeface="+mn-ea"/>
                </a:rPr>
                <a:t>公司领导定期与科长主任沟通。</a:t>
              </a:r>
              <a:endParaRPr lang="zh-CN" altLang="en-US" sz="40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350" y="3019425"/>
            <a:ext cx="12211685" cy="1322070"/>
          </a:xfrm>
          <a:prstGeom prst="rect">
            <a:avLst/>
          </a:prstGeom>
          <a:noFill/>
        </p:spPr>
        <p:txBody>
          <a:bodyPr wrap="square" rtlCol="0">
            <a:spAutoFit/>
            <a:scene3d>
              <a:camera prst="orthographicFront"/>
              <a:lightRig rig="threePt" dir="t"/>
            </a:scene3d>
          </a:bodyPr>
          <a:lstStyle/>
          <a:p>
            <a:pPr algn="ctr"/>
            <a:r>
              <a:rPr lang="zh-CN" altLang="en-US" sz="8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rPr>
              <a:t>持续追求高客户满意度</a:t>
            </a:r>
            <a:endParaRPr lang="zh-CN" altLang="en-US" sz="8000" dirty="0">
              <a:solidFill>
                <a:schemeClr val="accent1"/>
              </a:solidFill>
              <a:effectLst>
                <a:outerShdw blurRad="38100" dist="25400" dir="5400000" algn="ctr" rotWithShape="0">
                  <a:srgbClr val="6E747A">
                    <a:alpha val="43000"/>
                  </a:srgbClr>
                </a:outerShdw>
              </a:effectLst>
              <a:latin typeface="思源黑体 CN Heavy" panose="020B0A00000000000000" pitchFamily="34" charset="-122"/>
              <a:ea typeface="思源黑体 CN Heavy" panose="020B0A00000000000000" pitchFamily="34" charset="-122"/>
            </a:endParaRPr>
          </a:p>
        </p:txBody>
      </p:sp>
      <p:sp>
        <p:nvSpPr>
          <p:cNvPr id="15" name="文本框 14"/>
          <p:cNvSpPr txBox="1"/>
          <p:nvPr/>
        </p:nvSpPr>
        <p:spPr>
          <a:xfrm>
            <a:off x="-6350" y="1450340"/>
            <a:ext cx="4587875" cy="829945"/>
          </a:xfrm>
          <a:prstGeom prst="rect">
            <a:avLst/>
          </a:prstGeom>
          <a:noFill/>
        </p:spPr>
        <p:txBody>
          <a:bodyPr wrap="square" rtlCol="0">
            <a:spAutoFit/>
            <a:scene3d>
              <a:camera prst="orthographicFront"/>
              <a:lightRig rig="threePt" dir="t"/>
            </a:scene3d>
          </a:bodyPr>
          <a:p>
            <a:pPr algn="ctr"/>
            <a:r>
              <a:rPr lang="zh-CN" altLang="en-US" sz="4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我们的使命：</a:t>
            </a:r>
            <a:endParaRPr lang="zh-CN" altLang="en-US" sz="4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4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5"/>
                                        </p:tgtEl>
                                        <p:attrNameLst>
                                          <p:attrName>ppt_y</p:attrName>
                                        </p:attrNameLst>
                                      </p:cBhvr>
                                      <p:tavLst>
                                        <p:tav tm="0">
                                          <p:val>
                                            <p:strVal val="#ppt_y"/>
                                          </p:val>
                                        </p:tav>
                                        <p:tav tm="100000">
                                          <p:val>
                                            <p:strVal val="#ppt_y"/>
                                          </p:val>
                                        </p:tav>
                                      </p:tavLst>
                                    </p:anim>
                                    <p:anim calcmode="lin" valueType="num">
                                      <p:cBhvr>
                                        <p:cTn id="9" dur="4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prstClr val="black">
                    <a:lumMod val="85000"/>
                    <a:lumOff val="15000"/>
                  </a:prstClr>
                </a:solidFill>
                <a:latin typeface="微软雅黑" panose="020B0503020204020204" charset="-122"/>
                <a:ea typeface="微软雅黑" panose="020B0503020204020204" charset="-122"/>
                <a:sym typeface="+mn-ea"/>
              </a:rPr>
              <a:t>方案分享</a:t>
            </a:r>
            <a:endParaRPr lang="zh-CN" altLang="en-US" sz="2400" b="1" dirty="0">
              <a:solidFill>
                <a:prstClr val="black">
                  <a:lumMod val="85000"/>
                  <a:lumOff val="15000"/>
                </a:prstClr>
              </a:solidFill>
              <a:latin typeface="微软雅黑" panose="020B0503020204020204" charset="-122"/>
              <a:ea typeface="微软雅黑" panose="020B0503020204020204" charset="-122"/>
              <a:sym typeface="+mn-ea"/>
            </a:endParaRPr>
          </a:p>
        </p:txBody>
      </p:sp>
      <p:pic>
        <p:nvPicPr>
          <p:cNvPr id="11" name="图片 10"/>
          <p:cNvPicPr>
            <a:picLocks noChangeAspect="1"/>
          </p:cNvPicPr>
          <p:nvPr/>
        </p:nvPicPr>
        <p:blipFill>
          <a:blip r:embed="rId1"/>
          <a:srcRect l="257" t="5074" b="5435"/>
          <a:stretch>
            <a:fillRect/>
          </a:stretch>
        </p:blipFill>
        <p:spPr>
          <a:xfrm>
            <a:off x="1281113" y="989965"/>
            <a:ext cx="9629775" cy="54000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5980430" y="2240280"/>
            <a:ext cx="5219700" cy="3569970"/>
            <a:chOff x="5400" y="1115"/>
            <a:chExt cx="8220" cy="5622"/>
          </a:xfrm>
        </p:grpSpPr>
        <p:pic>
          <p:nvPicPr>
            <p:cNvPr id="20"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400" y="1115"/>
              <a:ext cx="8221" cy="5623"/>
            </a:xfrm>
            <a:prstGeom prst="rect">
              <a:avLst/>
            </a:prstGeom>
            <a:noFill/>
            <a:ln w="9525">
              <a:noFill/>
              <a:miter lim="800000"/>
              <a:headEnd/>
              <a:tailEnd/>
            </a:ln>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 y="1862"/>
              <a:ext cx="1233" cy="1065"/>
            </a:xfrm>
            <a:prstGeom prst="rect">
              <a:avLst/>
            </a:prstGeom>
          </p:spPr>
        </p:pic>
      </p:grpSp>
      <p:grpSp>
        <p:nvGrpSpPr>
          <p:cNvPr id="3" name="组合 2"/>
          <p:cNvGrpSpPr/>
          <p:nvPr/>
        </p:nvGrpSpPr>
        <p:grpSpPr>
          <a:xfrm>
            <a:off x="636905" y="4949190"/>
            <a:ext cx="3799840" cy="861695"/>
            <a:chOff x="1256" y="5399"/>
            <a:chExt cx="5984" cy="1357"/>
          </a:xfrm>
        </p:grpSpPr>
        <p:sp>
          <p:nvSpPr>
            <p:cNvPr id="34" name="Content Placeholder 2"/>
            <p:cNvSpPr txBox="1"/>
            <p:nvPr/>
          </p:nvSpPr>
          <p:spPr>
            <a:xfrm>
              <a:off x="1256" y="6077"/>
              <a:ext cx="3729" cy="679"/>
            </a:xfrm>
            <a:prstGeom prst="rect">
              <a:avLst/>
            </a:prstGeom>
          </p:spPr>
          <p:txBody>
            <a:bodyPr vert="horz" lIns="121682" tIns="60841" rIns="121682" bIns="60841" rtlCol="0">
              <a:noAutofit/>
              <a:scene3d>
                <a:camera prst="orthographicFront"/>
                <a:lightRig rig="harsh" dir="t"/>
              </a:scene3d>
              <a:sp3d extrusionH="57150" prstMaterial="matte">
                <a:bevelT w="63500" h="12700" prst="angle"/>
                <a:contourClr>
                  <a:schemeClr val="bg1">
                    <a:lumMod val="65000"/>
                  </a:schemeClr>
                </a:contourClr>
              </a:sp3d>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l">
                <a:buNone/>
                <a:defRPr/>
              </a:pPr>
              <a:r>
                <a:rPr lang="en-US" altLang="zh-CN" sz="2000" dirty="0">
                  <a:solidFill>
                    <a:schemeClr val="accent3"/>
                  </a:solidFill>
                  <a:effectLst/>
                  <a:latin typeface="微软雅黑" panose="020B0503020204020204" charset="-122"/>
                  <a:ea typeface="微软雅黑" panose="020B0503020204020204" charset="-122"/>
                </a:rPr>
                <a:t>2020</a:t>
              </a:r>
              <a:r>
                <a:rPr lang="zh-CN" altLang="en-US" sz="2000" dirty="0">
                  <a:solidFill>
                    <a:schemeClr val="accent3"/>
                  </a:solidFill>
                  <a:effectLst/>
                  <a:latin typeface="微软雅黑" panose="020B0503020204020204" charset="-122"/>
                  <a:ea typeface="微软雅黑" panose="020B0503020204020204" charset="-122"/>
                </a:rPr>
                <a:t>年</a:t>
              </a:r>
              <a:r>
                <a:rPr lang="en-US" altLang="zh-CN" sz="2000" dirty="0">
                  <a:solidFill>
                    <a:schemeClr val="accent3"/>
                  </a:solidFill>
                  <a:effectLst/>
                  <a:latin typeface="微软雅黑" panose="020B0503020204020204" charset="-122"/>
                  <a:ea typeface="微软雅黑" panose="020B0503020204020204" charset="-122"/>
                </a:rPr>
                <a:t>08</a:t>
              </a:r>
              <a:r>
                <a:rPr lang="zh-CN" altLang="en-US" sz="2000" dirty="0">
                  <a:solidFill>
                    <a:schemeClr val="accent3"/>
                  </a:solidFill>
                  <a:effectLst/>
                  <a:latin typeface="微软雅黑" panose="020B0503020204020204" charset="-122"/>
                  <a:ea typeface="微软雅黑" panose="020B0503020204020204" charset="-122"/>
                </a:rPr>
                <a:t>月</a:t>
              </a:r>
              <a:r>
                <a:rPr lang="en-US" altLang="zh-CN" sz="2000" dirty="0">
                  <a:solidFill>
                    <a:schemeClr val="accent3"/>
                  </a:solidFill>
                  <a:effectLst/>
                  <a:latin typeface="微软雅黑" panose="020B0503020204020204" charset="-122"/>
                  <a:ea typeface="微软雅黑" panose="020B0503020204020204" charset="-122"/>
                </a:rPr>
                <a:t>18</a:t>
              </a:r>
              <a:r>
                <a:rPr lang="zh-CN" altLang="en-US" sz="2000" dirty="0">
                  <a:solidFill>
                    <a:schemeClr val="accent3"/>
                  </a:solidFill>
                  <a:effectLst/>
                  <a:latin typeface="微软雅黑" panose="020B0503020204020204" charset="-122"/>
                  <a:ea typeface="微软雅黑" panose="020B0503020204020204" charset="-122"/>
                </a:rPr>
                <a:t>日</a:t>
              </a:r>
              <a:endParaRPr lang="zh-CN" altLang="en-US" sz="2000" dirty="0">
                <a:solidFill>
                  <a:schemeClr val="accent3"/>
                </a:solidFill>
                <a:effectLst/>
                <a:latin typeface="微软雅黑" panose="020B0503020204020204" charset="-122"/>
                <a:ea typeface="微软雅黑" panose="020B0503020204020204" charset="-122"/>
              </a:endParaRPr>
            </a:p>
          </p:txBody>
        </p:sp>
        <p:sp>
          <p:nvSpPr>
            <p:cNvPr id="6" name="Content Placeholder 2"/>
            <p:cNvSpPr txBox="1"/>
            <p:nvPr/>
          </p:nvSpPr>
          <p:spPr>
            <a:xfrm>
              <a:off x="1256" y="5399"/>
              <a:ext cx="5984" cy="678"/>
            </a:xfrm>
            <a:prstGeom prst="rect">
              <a:avLst/>
            </a:prstGeom>
          </p:spPr>
          <p:txBody>
            <a:bodyPr vert="horz" lIns="121682" tIns="60841" rIns="121682" bIns="60841" rtlCol="0">
              <a:noAutofit/>
              <a:scene3d>
                <a:camera prst="orthographicFront"/>
                <a:lightRig rig="harsh" dir="t"/>
              </a:scene3d>
              <a:sp3d extrusionH="57150" prstMaterial="matte">
                <a:bevelT w="63500" h="12700" prst="angle"/>
                <a:contourClr>
                  <a:schemeClr val="bg1">
                    <a:lumMod val="65000"/>
                  </a:schemeClr>
                </a:contourClr>
              </a:sp3d>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dist">
                <a:buNone/>
                <a:defRPr/>
              </a:pPr>
              <a:r>
                <a:rPr lang="zh-CN" altLang="en-US" sz="2000" dirty="0">
                  <a:solidFill>
                    <a:schemeClr val="accent3"/>
                  </a:solidFill>
                  <a:effectLst/>
                  <a:latin typeface="微软雅黑" panose="020B0503020204020204" charset="-122"/>
                  <a:ea typeface="微软雅黑" panose="020B0503020204020204" charset="-122"/>
                </a:rPr>
                <a:t>北京鸿果秋实科技有限公司</a:t>
              </a:r>
              <a:endParaRPr lang="zh-CN" altLang="en-US" sz="2000" dirty="0">
                <a:solidFill>
                  <a:schemeClr val="accent3"/>
                </a:solidFill>
                <a:effectLst/>
                <a:latin typeface="微软雅黑" panose="020B0503020204020204" charset="-122"/>
                <a:ea typeface="微软雅黑" panose="020B0503020204020204" charset="-122"/>
              </a:endParaRPr>
            </a:p>
          </p:txBody>
        </p:sp>
      </p:grpSp>
      <p:sp>
        <p:nvSpPr>
          <p:cNvPr id="4" name="文本框 3"/>
          <p:cNvSpPr txBox="1"/>
          <p:nvPr/>
        </p:nvSpPr>
        <p:spPr>
          <a:xfrm>
            <a:off x="711200" y="1560830"/>
            <a:ext cx="6636385" cy="1568450"/>
          </a:xfrm>
          <a:prstGeom prst="rect">
            <a:avLst/>
          </a:prstGeom>
          <a:noFill/>
        </p:spPr>
        <p:txBody>
          <a:bodyPr wrap="square" rtlCol="0">
            <a:spAutoFit/>
            <a:scene3d>
              <a:camera prst="orthographicFront"/>
              <a:lightRig rig="threePt" dir="t"/>
            </a:scene3d>
          </a:bodyPr>
          <a:p>
            <a:pPr algn="ctr"/>
            <a:r>
              <a:rPr lang="zh-CN" altLang="en-US" sz="9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兰亭黑-简" panose="02000000000000000000" charset="-122"/>
                <a:ea typeface="兰亭黑-简" panose="02000000000000000000" charset="-122"/>
              </a:rPr>
              <a:t>感 谢 聆 听</a:t>
            </a:r>
            <a:endParaRPr lang="zh-CN" altLang="en-US" sz="9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兰亭黑-简" panose="02000000000000000000" charset="-122"/>
              <a:ea typeface="兰亭黑-简" panose="020000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范围</a:t>
            </a:r>
            <a:r>
              <a:rPr lang="en-US" altLang="zh-CN"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a:t>
            </a:r>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资源类型</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2" name="组合 1"/>
          <p:cNvGrpSpPr/>
          <p:nvPr/>
        </p:nvGrpSpPr>
        <p:grpSpPr>
          <a:xfrm>
            <a:off x="1422400" y="963930"/>
            <a:ext cx="9347200" cy="1198880"/>
            <a:chOff x="2156" y="3118"/>
            <a:chExt cx="14720" cy="1888"/>
          </a:xfrm>
        </p:grpSpPr>
        <p:sp>
          <p:nvSpPr>
            <p:cNvPr id="15" name="文本框 14"/>
            <p:cNvSpPr txBox="1"/>
            <p:nvPr/>
          </p:nvSpPr>
          <p:spPr>
            <a:xfrm>
              <a:off x="2156" y="3118"/>
              <a:ext cx="1952" cy="1888"/>
            </a:xfrm>
            <a:prstGeom prst="rect">
              <a:avLst/>
            </a:prstGeom>
            <a:noFill/>
          </p:spPr>
          <p:txBody>
            <a:bodyPr wrap="square" rtlCol="0">
              <a:spAutoFit/>
            </a:bodyPr>
            <a:lstStyle/>
            <a:p>
              <a:pPr algn="ctr"/>
              <a:r>
                <a:rPr lang="zh-CN" altLang="en-US" sz="3600" dirty="0">
                  <a:solidFill>
                    <a:srgbClr val="206AD7"/>
                  </a:solidFill>
                  <a:latin typeface="微软雅黑" panose="020B0503020204020204" charset="-122"/>
                  <a:ea typeface="微软雅黑" panose="020B0503020204020204" charset="-122"/>
                </a:rPr>
                <a:t>机房</a:t>
              </a:r>
              <a:endParaRPr lang="zh-CN" altLang="en-US" sz="3600" dirty="0">
                <a:solidFill>
                  <a:srgbClr val="206AD7"/>
                </a:solidFill>
                <a:latin typeface="微软雅黑" panose="020B0503020204020204" charset="-122"/>
                <a:ea typeface="微软雅黑" panose="020B0503020204020204" charset="-122"/>
              </a:endParaRPr>
            </a:p>
            <a:p>
              <a:pPr algn="ctr"/>
              <a:r>
                <a:rPr lang="zh-CN" altLang="en-US" sz="3600" dirty="0">
                  <a:solidFill>
                    <a:srgbClr val="206AD7"/>
                  </a:solidFill>
                  <a:latin typeface="微软雅黑" panose="020B0503020204020204" charset="-122"/>
                  <a:ea typeface="微软雅黑" panose="020B0503020204020204" charset="-122"/>
                </a:rPr>
                <a:t>环境</a:t>
              </a:r>
              <a:endParaRPr lang="zh-CN" altLang="en-US" sz="3600" dirty="0">
                <a:solidFill>
                  <a:srgbClr val="206AD7"/>
                </a:solidFill>
                <a:latin typeface="微软雅黑" panose="020B0503020204020204" charset="-122"/>
                <a:ea typeface="微软雅黑" panose="020B0503020204020204" charset="-122"/>
              </a:endParaRPr>
            </a:p>
          </p:txBody>
        </p:sp>
        <p:sp>
          <p:nvSpPr>
            <p:cNvPr id="16" name="Content Placeholder 2"/>
            <p:cNvSpPr txBox="1"/>
            <p:nvPr/>
          </p:nvSpPr>
          <p:spPr>
            <a:xfrm>
              <a:off x="4296" y="3119"/>
              <a:ext cx="12580" cy="188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en-US" altLang="zh-CN" sz="2000" dirty="0">
                  <a:solidFill>
                    <a:schemeClr val="tx1">
                      <a:lumMod val="75000"/>
                      <a:lumOff val="25000"/>
                    </a:schemeClr>
                  </a:solidFill>
                  <a:latin typeface="微软雅黑" panose="020B0503020204020204" charset="-122"/>
                  <a:ea typeface="微软雅黑" panose="020B0503020204020204" charset="-122"/>
                </a:rPr>
                <a:t>UPS</a:t>
              </a:r>
              <a:r>
                <a:rPr lang="zh-CN" altLang="en-US" sz="2000" dirty="0">
                  <a:solidFill>
                    <a:schemeClr val="tx1">
                      <a:lumMod val="75000"/>
                      <a:lumOff val="25000"/>
                    </a:schemeClr>
                  </a:solidFill>
                  <a:latin typeface="微软雅黑" panose="020B0503020204020204" charset="-122"/>
                  <a:ea typeface="微软雅黑" panose="020B0503020204020204" charset="-122"/>
                </a:rPr>
                <a:t>、蓄电池、配电柜、列头柜；精密空调、新风系统；</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000" dirty="0">
                  <a:solidFill>
                    <a:schemeClr val="tx1">
                      <a:lumMod val="75000"/>
                      <a:lumOff val="25000"/>
                    </a:schemeClr>
                  </a:solidFill>
                  <a:latin typeface="微软雅黑" panose="020B0503020204020204" charset="-122"/>
                  <a:ea typeface="微软雅黑" panose="020B0503020204020204" charset="-122"/>
                </a:rPr>
                <a:t>烟雾，气体探测；温湿度探测、漏水探测；门禁，监控摄像头。</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 name="组合 2"/>
          <p:cNvGrpSpPr/>
          <p:nvPr/>
        </p:nvGrpSpPr>
        <p:grpSpPr>
          <a:xfrm>
            <a:off x="1422400" y="2378075"/>
            <a:ext cx="9347200" cy="1198880"/>
            <a:chOff x="2156" y="3118"/>
            <a:chExt cx="14720" cy="1888"/>
          </a:xfrm>
        </p:grpSpPr>
        <p:sp>
          <p:nvSpPr>
            <p:cNvPr id="4" name="文本框 3"/>
            <p:cNvSpPr txBox="1"/>
            <p:nvPr/>
          </p:nvSpPr>
          <p:spPr>
            <a:xfrm>
              <a:off x="2156" y="3118"/>
              <a:ext cx="1952" cy="1888"/>
            </a:xfrm>
            <a:prstGeom prst="rect">
              <a:avLst/>
            </a:prstGeom>
            <a:noFill/>
          </p:spPr>
          <p:txBody>
            <a:bodyPr wrap="square" rtlCol="0">
              <a:spAutoFit/>
            </a:bodyPr>
            <a:lstStyle/>
            <a:p>
              <a:pPr algn="ctr"/>
              <a:r>
                <a:rPr lang="zh-CN" altLang="en-US" sz="3600" dirty="0">
                  <a:solidFill>
                    <a:srgbClr val="206AD7"/>
                  </a:solidFill>
                  <a:latin typeface="微软雅黑" panose="020B0503020204020204" charset="-122"/>
                  <a:ea typeface="微软雅黑" panose="020B0503020204020204" charset="-122"/>
                </a:rPr>
                <a:t>网络</a:t>
              </a:r>
              <a:endParaRPr lang="zh-CN" altLang="en-US" sz="3600" dirty="0">
                <a:solidFill>
                  <a:srgbClr val="206AD7"/>
                </a:solidFill>
                <a:latin typeface="微软雅黑" panose="020B0503020204020204" charset="-122"/>
                <a:ea typeface="微软雅黑" panose="020B0503020204020204" charset="-122"/>
              </a:endParaRPr>
            </a:p>
            <a:p>
              <a:pPr algn="ctr"/>
              <a:r>
                <a:rPr lang="zh-CN" altLang="en-US" sz="3600" dirty="0">
                  <a:solidFill>
                    <a:srgbClr val="206AD7"/>
                  </a:solidFill>
                  <a:latin typeface="微软雅黑" panose="020B0503020204020204" charset="-122"/>
                  <a:ea typeface="微软雅黑" panose="020B0503020204020204" charset="-122"/>
                </a:rPr>
                <a:t>系统</a:t>
              </a:r>
              <a:endParaRPr lang="zh-CN" altLang="en-US" sz="3600" dirty="0">
                <a:solidFill>
                  <a:srgbClr val="206AD7"/>
                </a:solidFill>
                <a:latin typeface="微软雅黑" panose="020B0503020204020204" charset="-122"/>
                <a:ea typeface="微软雅黑" panose="020B0503020204020204" charset="-122"/>
              </a:endParaRPr>
            </a:p>
          </p:txBody>
        </p:sp>
        <p:sp>
          <p:nvSpPr>
            <p:cNvPr id="5" name="Content Placeholder 2"/>
            <p:cNvSpPr txBox="1"/>
            <p:nvPr/>
          </p:nvSpPr>
          <p:spPr>
            <a:xfrm>
              <a:off x="4296" y="3119"/>
              <a:ext cx="12580" cy="188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000" dirty="0">
                  <a:solidFill>
                    <a:schemeClr val="tx1">
                      <a:lumMod val="75000"/>
                      <a:lumOff val="25000"/>
                    </a:schemeClr>
                  </a:solidFill>
                  <a:latin typeface="微软雅黑" panose="020B0503020204020204" charset="-122"/>
                  <a:ea typeface="微软雅黑" panose="020B0503020204020204" charset="-122"/>
                </a:rPr>
                <a:t>路由器、交换机、</a:t>
              </a:r>
              <a:r>
                <a:rPr lang="en-US" altLang="zh-CN" sz="2000" dirty="0">
                  <a:solidFill>
                    <a:schemeClr val="tx1">
                      <a:lumMod val="75000"/>
                      <a:lumOff val="25000"/>
                    </a:schemeClr>
                  </a:solidFill>
                  <a:latin typeface="微软雅黑" panose="020B0503020204020204" charset="-122"/>
                  <a:ea typeface="微软雅黑" panose="020B0503020204020204" charset="-122"/>
                </a:rPr>
                <a:t>SAN</a:t>
              </a:r>
              <a:r>
                <a:rPr lang="zh-CN" altLang="en-US" sz="2000" dirty="0">
                  <a:solidFill>
                    <a:schemeClr val="tx1">
                      <a:lumMod val="75000"/>
                      <a:lumOff val="25000"/>
                    </a:schemeClr>
                  </a:solidFill>
                  <a:latin typeface="微软雅黑" panose="020B0503020204020204" charset="-122"/>
                  <a:ea typeface="微软雅黑" panose="020B0503020204020204" charset="-122"/>
                </a:rPr>
                <a:t>交换机、负载均衡、</a:t>
              </a:r>
              <a:r>
                <a:rPr lang="en-US" altLang="zh-CN" sz="2000" dirty="0">
                  <a:solidFill>
                    <a:schemeClr val="tx1">
                      <a:lumMod val="75000"/>
                      <a:lumOff val="25000"/>
                    </a:schemeClr>
                  </a:solidFill>
                  <a:latin typeface="微软雅黑" panose="020B0503020204020204" charset="-122"/>
                  <a:ea typeface="微软雅黑" panose="020B0503020204020204" charset="-122"/>
                </a:rPr>
                <a:t>DNS</a:t>
              </a:r>
              <a:r>
                <a:rPr lang="zh-CN" altLang="en-US" sz="2000" dirty="0">
                  <a:solidFill>
                    <a:schemeClr val="tx1">
                      <a:lumMod val="75000"/>
                      <a:lumOff val="25000"/>
                    </a:schemeClr>
                  </a:solidFill>
                  <a:latin typeface="微软雅黑" panose="020B0503020204020204" charset="-122"/>
                  <a:ea typeface="微软雅黑" panose="020B0503020204020204" charset="-122"/>
                </a:rPr>
                <a:t>；</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000" dirty="0">
                  <a:solidFill>
                    <a:schemeClr val="tx1">
                      <a:lumMod val="75000"/>
                      <a:lumOff val="25000"/>
                    </a:schemeClr>
                  </a:solidFill>
                  <a:latin typeface="微软雅黑" panose="020B0503020204020204" charset="-122"/>
                  <a:ea typeface="微软雅黑" panose="020B0503020204020204" charset="-122"/>
                </a:rPr>
                <a:t>防火墙、网闸、</a:t>
              </a:r>
              <a:r>
                <a:rPr lang="en-US" altLang="zh-CN" sz="2000" dirty="0">
                  <a:solidFill>
                    <a:schemeClr val="tx1">
                      <a:lumMod val="75000"/>
                      <a:lumOff val="25000"/>
                    </a:schemeClr>
                  </a:solidFill>
                  <a:latin typeface="微软雅黑" panose="020B0503020204020204" charset="-122"/>
                  <a:ea typeface="微软雅黑" panose="020B0503020204020204" charset="-122"/>
                </a:rPr>
                <a:t>IDS</a:t>
              </a: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IPS</a:t>
              </a: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360</a:t>
              </a:r>
              <a:r>
                <a:rPr lang="zh-CN" altLang="en-US" sz="2000" dirty="0">
                  <a:solidFill>
                    <a:schemeClr val="tx1">
                      <a:lumMod val="75000"/>
                      <a:lumOff val="25000"/>
                    </a:schemeClr>
                  </a:solidFill>
                  <a:latin typeface="微软雅黑" panose="020B0503020204020204" charset="-122"/>
                  <a:ea typeface="微软雅黑" panose="020B0503020204020204" charset="-122"/>
                </a:rPr>
                <a:t>安全终端、安管平台。</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 name="组合 5"/>
          <p:cNvGrpSpPr/>
          <p:nvPr/>
        </p:nvGrpSpPr>
        <p:grpSpPr>
          <a:xfrm>
            <a:off x="1422400" y="3792220"/>
            <a:ext cx="9347200" cy="1198880"/>
            <a:chOff x="2156" y="3118"/>
            <a:chExt cx="14720" cy="1888"/>
          </a:xfrm>
        </p:grpSpPr>
        <p:sp>
          <p:nvSpPr>
            <p:cNvPr id="7" name="文本框 6"/>
            <p:cNvSpPr txBox="1"/>
            <p:nvPr/>
          </p:nvSpPr>
          <p:spPr>
            <a:xfrm>
              <a:off x="2156" y="3118"/>
              <a:ext cx="1952" cy="1888"/>
            </a:xfrm>
            <a:prstGeom prst="rect">
              <a:avLst/>
            </a:prstGeom>
            <a:noFill/>
          </p:spPr>
          <p:txBody>
            <a:bodyPr wrap="square" rtlCol="0">
              <a:spAutoFit/>
            </a:bodyPr>
            <a:lstStyle/>
            <a:p>
              <a:pPr algn="ctr"/>
              <a:r>
                <a:rPr lang="zh-CN" altLang="en-US" sz="3600" dirty="0">
                  <a:solidFill>
                    <a:srgbClr val="206AD7"/>
                  </a:solidFill>
                  <a:latin typeface="微软雅黑" panose="020B0503020204020204" charset="-122"/>
                  <a:ea typeface="微软雅黑" panose="020B0503020204020204" charset="-122"/>
                </a:rPr>
                <a:t>计算</a:t>
              </a:r>
              <a:endParaRPr lang="zh-CN" altLang="en-US" sz="3600" dirty="0">
                <a:solidFill>
                  <a:srgbClr val="206AD7"/>
                </a:solidFill>
                <a:latin typeface="微软雅黑" panose="020B0503020204020204" charset="-122"/>
                <a:ea typeface="微软雅黑" panose="020B0503020204020204" charset="-122"/>
              </a:endParaRPr>
            </a:p>
            <a:p>
              <a:pPr algn="ctr"/>
              <a:r>
                <a:rPr lang="zh-CN" altLang="en-US" sz="3600" dirty="0">
                  <a:solidFill>
                    <a:srgbClr val="206AD7"/>
                  </a:solidFill>
                  <a:latin typeface="微软雅黑" panose="020B0503020204020204" charset="-122"/>
                  <a:ea typeface="微软雅黑" panose="020B0503020204020204" charset="-122"/>
                </a:rPr>
                <a:t>存储</a:t>
              </a:r>
              <a:endParaRPr lang="zh-CN" altLang="en-US" sz="3600" dirty="0">
                <a:solidFill>
                  <a:srgbClr val="206AD7"/>
                </a:solidFill>
                <a:latin typeface="微软雅黑" panose="020B0503020204020204" charset="-122"/>
                <a:ea typeface="微软雅黑" panose="020B0503020204020204" charset="-122"/>
              </a:endParaRPr>
            </a:p>
          </p:txBody>
        </p:sp>
        <p:sp>
          <p:nvSpPr>
            <p:cNvPr id="8" name="Content Placeholder 2"/>
            <p:cNvSpPr txBox="1"/>
            <p:nvPr/>
          </p:nvSpPr>
          <p:spPr>
            <a:xfrm>
              <a:off x="4296" y="3119"/>
              <a:ext cx="12580" cy="188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2000" dirty="0">
                  <a:solidFill>
                    <a:schemeClr val="tx1">
                      <a:lumMod val="75000"/>
                      <a:lumOff val="25000"/>
                    </a:schemeClr>
                  </a:solidFill>
                  <a:latin typeface="微软雅黑" panose="020B0503020204020204" charset="-122"/>
                  <a:ea typeface="微软雅黑" panose="020B0503020204020204" charset="-122"/>
                </a:rPr>
                <a:t>小型机、</a:t>
              </a:r>
              <a:r>
                <a:rPr lang="en-US" altLang="zh-CN" sz="2000" dirty="0">
                  <a:solidFill>
                    <a:schemeClr val="tx1">
                      <a:lumMod val="75000"/>
                      <a:lumOff val="25000"/>
                    </a:schemeClr>
                  </a:solidFill>
                  <a:latin typeface="微软雅黑" panose="020B0503020204020204" charset="-122"/>
                  <a:ea typeface="微软雅黑" panose="020B0503020204020204" charset="-122"/>
                </a:rPr>
                <a:t>X86</a:t>
              </a:r>
              <a:r>
                <a:rPr lang="zh-CN" altLang="en-US" sz="2000" dirty="0">
                  <a:solidFill>
                    <a:schemeClr val="tx1">
                      <a:lumMod val="75000"/>
                      <a:lumOff val="25000"/>
                    </a:schemeClr>
                  </a:solidFill>
                  <a:latin typeface="微软雅黑" panose="020B0503020204020204" charset="-122"/>
                  <a:ea typeface="微软雅黑" panose="020B0503020204020204" charset="-122"/>
                </a:rPr>
                <a:t>服务器、虚拟化（</a:t>
              </a:r>
              <a:r>
                <a:rPr lang="zh-CN" altLang="en-US" sz="2000" dirty="0">
                  <a:solidFill>
                    <a:schemeClr val="tx1">
                      <a:lumMod val="75000"/>
                      <a:lumOff val="25000"/>
                    </a:schemeClr>
                  </a:solidFill>
                  <a:latin typeface="微软雅黑" panose="020B0503020204020204" charset="-122"/>
                  <a:ea typeface="微软雅黑" panose="020B0503020204020204" charset="-122"/>
                  <a:sym typeface="+mn-ea"/>
                </a:rPr>
                <a:t>资源池、物理机、虚拟机</a:t>
              </a:r>
              <a:r>
                <a:rPr lang="zh-CN" altLang="en-US" sz="2000" dirty="0">
                  <a:solidFill>
                    <a:schemeClr val="tx1">
                      <a:lumMod val="75000"/>
                      <a:lumOff val="25000"/>
                    </a:schemeClr>
                  </a:solidFill>
                  <a:latin typeface="微软雅黑" panose="020B0503020204020204" charset="-122"/>
                  <a:ea typeface="微软雅黑" panose="020B0503020204020204" charset="-122"/>
                </a:rPr>
                <a:t>）；</a:t>
              </a:r>
              <a:endParaRPr lang="zh-CN" altLang="en-US" sz="2000" dirty="0">
                <a:solidFill>
                  <a:schemeClr val="tx1">
                    <a:lumMod val="75000"/>
                    <a:lumOff val="25000"/>
                  </a:schemeClr>
                </a:solidFill>
                <a:latin typeface="微软雅黑" panose="020B0503020204020204" charset="-122"/>
                <a:ea typeface="微软雅黑" panose="020B0503020204020204" charset="-122"/>
                <a:sym typeface="+mn-ea"/>
              </a:endParaRPr>
            </a:p>
            <a:p>
              <a:pPr marL="0" lvl="0" indent="0">
                <a:buNone/>
                <a:defRPr/>
              </a:pPr>
              <a:r>
                <a:rPr lang="zh-CN" altLang="en-US" sz="2000" dirty="0">
                  <a:solidFill>
                    <a:schemeClr val="tx1">
                      <a:lumMod val="75000"/>
                      <a:lumOff val="25000"/>
                    </a:schemeClr>
                  </a:solidFill>
                  <a:latin typeface="微软雅黑" panose="020B0503020204020204" charset="-122"/>
                  <a:ea typeface="微软雅黑" panose="020B0503020204020204" charset="-122"/>
                </a:rPr>
                <a:t>云平台（网络、存储、服务器、数据库等）、</a:t>
              </a:r>
              <a:r>
                <a:rPr lang="en-US" altLang="zh-CN" sz="2000" dirty="0">
                  <a:solidFill>
                    <a:schemeClr val="tx1">
                      <a:lumMod val="75000"/>
                      <a:lumOff val="25000"/>
                    </a:schemeClr>
                  </a:solidFill>
                  <a:latin typeface="微软雅黑" panose="020B0503020204020204" charset="-122"/>
                  <a:ea typeface="微软雅黑" panose="020B0503020204020204" charset="-122"/>
                </a:rPr>
                <a:t>ARMS</a:t>
              </a:r>
              <a:r>
                <a:rPr lang="zh-CN" altLang="en-US" sz="2000" dirty="0">
                  <a:solidFill>
                    <a:schemeClr val="tx1">
                      <a:lumMod val="75000"/>
                      <a:lumOff val="25000"/>
                    </a:schemeClr>
                  </a:solidFill>
                  <a:latin typeface="微软雅黑" panose="020B0503020204020204" charset="-122"/>
                  <a:ea typeface="微软雅黑" panose="020B0503020204020204" charset="-122"/>
                </a:rPr>
                <a:t>、一体机；</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2000" dirty="0">
                  <a:solidFill>
                    <a:schemeClr val="tx1">
                      <a:lumMod val="75000"/>
                      <a:lumOff val="25000"/>
                    </a:schemeClr>
                  </a:solidFill>
                  <a:latin typeface="微软雅黑" panose="020B0503020204020204" charset="-122"/>
                  <a:ea typeface="微软雅黑" panose="020B0503020204020204" charset="-122"/>
                </a:rPr>
                <a:t>共享存储、物理带库、虚拟带库、磁盘阵列。</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9" name="组合 8"/>
          <p:cNvGrpSpPr/>
          <p:nvPr/>
        </p:nvGrpSpPr>
        <p:grpSpPr>
          <a:xfrm>
            <a:off x="1422400" y="5206365"/>
            <a:ext cx="9347200" cy="1198880"/>
            <a:chOff x="2156" y="3118"/>
            <a:chExt cx="14720" cy="1888"/>
          </a:xfrm>
        </p:grpSpPr>
        <p:sp>
          <p:nvSpPr>
            <p:cNvPr id="10" name="文本框 9"/>
            <p:cNvSpPr txBox="1"/>
            <p:nvPr/>
          </p:nvSpPr>
          <p:spPr>
            <a:xfrm>
              <a:off x="2156" y="3118"/>
              <a:ext cx="1952" cy="1888"/>
            </a:xfrm>
            <a:prstGeom prst="rect">
              <a:avLst/>
            </a:prstGeom>
            <a:noFill/>
          </p:spPr>
          <p:txBody>
            <a:bodyPr wrap="square" rtlCol="0">
              <a:spAutoFit/>
            </a:bodyPr>
            <a:lstStyle/>
            <a:p>
              <a:pPr algn="ctr"/>
              <a:r>
                <a:rPr lang="zh-CN" altLang="en-US" sz="3600" dirty="0">
                  <a:solidFill>
                    <a:srgbClr val="206AD7"/>
                  </a:solidFill>
                  <a:latin typeface="微软雅黑" panose="020B0503020204020204" charset="-122"/>
                  <a:ea typeface="微软雅黑" panose="020B0503020204020204" charset="-122"/>
                </a:rPr>
                <a:t>系统</a:t>
              </a:r>
              <a:endParaRPr lang="zh-CN" altLang="en-US" sz="3600" dirty="0">
                <a:solidFill>
                  <a:srgbClr val="206AD7"/>
                </a:solidFill>
                <a:latin typeface="微软雅黑" panose="020B0503020204020204" charset="-122"/>
                <a:ea typeface="微软雅黑" panose="020B0503020204020204" charset="-122"/>
              </a:endParaRPr>
            </a:p>
            <a:p>
              <a:pPr algn="ctr"/>
              <a:r>
                <a:rPr lang="zh-CN" altLang="en-US" sz="3600" dirty="0">
                  <a:solidFill>
                    <a:srgbClr val="206AD7"/>
                  </a:solidFill>
                  <a:latin typeface="微软雅黑" panose="020B0503020204020204" charset="-122"/>
                  <a:ea typeface="微软雅黑" panose="020B0503020204020204" charset="-122"/>
                </a:rPr>
                <a:t>软件</a:t>
              </a:r>
              <a:endParaRPr lang="zh-CN" altLang="en-US" sz="3600" dirty="0">
                <a:solidFill>
                  <a:srgbClr val="206AD7"/>
                </a:solidFill>
                <a:latin typeface="微软雅黑" panose="020B0503020204020204" charset="-122"/>
                <a:ea typeface="微软雅黑" panose="020B0503020204020204" charset="-122"/>
              </a:endParaRPr>
            </a:p>
          </p:txBody>
        </p:sp>
        <p:sp>
          <p:nvSpPr>
            <p:cNvPr id="11" name="Content Placeholder 2"/>
            <p:cNvSpPr txBox="1"/>
            <p:nvPr/>
          </p:nvSpPr>
          <p:spPr>
            <a:xfrm>
              <a:off x="4296" y="3119"/>
              <a:ext cx="12580" cy="1887"/>
            </a:xfrm>
            <a:prstGeom prst="rect">
              <a:avLst/>
            </a:prstGeom>
          </p:spPr>
          <p:txBody>
            <a:bodyPr vert="horz" lIns="121682" tIns="60841" rIns="121682" bIns="60841" rtlCol="0" anchor="ctr" anchorCtr="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en-US" altLang="zh-CN" sz="2000" dirty="0">
                  <a:solidFill>
                    <a:schemeClr val="tx1">
                      <a:lumMod val="75000"/>
                      <a:lumOff val="25000"/>
                    </a:schemeClr>
                  </a:solidFill>
                  <a:latin typeface="微软雅黑" panose="020B0503020204020204" charset="-122"/>
                  <a:ea typeface="微软雅黑" panose="020B0503020204020204" charset="-122"/>
                </a:rPr>
                <a:t>oracle</a:t>
              </a: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ogg</a:t>
              </a: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mysql</a:t>
              </a: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redis</a:t>
              </a: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elasticsearch</a:t>
              </a:r>
              <a:r>
                <a:rPr lang="zh-CN" altLang="en-US" sz="2000" dirty="0">
                  <a:solidFill>
                    <a:schemeClr val="tx1">
                      <a:lumMod val="75000"/>
                      <a:lumOff val="25000"/>
                    </a:schemeClr>
                  </a:solidFill>
                  <a:latin typeface="微软雅黑" panose="020B0503020204020204" charset="-122"/>
                  <a:ea typeface="微软雅黑" panose="020B0503020204020204" charset="-122"/>
                </a:rPr>
                <a:t>；</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en-US" altLang="zh-CN" sz="2000" dirty="0">
                  <a:solidFill>
                    <a:schemeClr val="tx1">
                      <a:lumMod val="75000"/>
                      <a:lumOff val="25000"/>
                    </a:schemeClr>
                  </a:solidFill>
                  <a:latin typeface="微软雅黑" panose="020B0503020204020204" charset="-122"/>
                  <a:ea typeface="微软雅黑" panose="020B0503020204020204" charset="-122"/>
                </a:rPr>
                <a:t>weblogic</a:t>
              </a: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tomcat</a:t>
              </a:r>
              <a:r>
                <a:rPr lang="zh-CN" altLang="en-US" sz="2000" dirty="0">
                  <a:solidFill>
                    <a:schemeClr val="tx1">
                      <a:lumMod val="75000"/>
                      <a:lumOff val="25000"/>
                    </a:schemeClr>
                  </a:solidFill>
                  <a:latin typeface="微软雅黑" panose="020B0503020204020204" charset="-122"/>
                  <a:ea typeface="微软雅黑" panose="020B0503020204020204" charset="-122"/>
                </a:rPr>
                <a:t>、zookeeper、</a:t>
              </a:r>
              <a:r>
                <a:rPr lang="en-US" altLang="zh-CN" sz="2000" dirty="0">
                  <a:solidFill>
                    <a:schemeClr val="tx1">
                      <a:lumMod val="75000"/>
                      <a:lumOff val="25000"/>
                    </a:schemeClr>
                  </a:solidFill>
                  <a:latin typeface="微软雅黑" panose="020B0503020204020204" charset="-122"/>
                  <a:ea typeface="微软雅黑" panose="020B0503020204020204" charset="-122"/>
                </a:rPr>
                <a:t>kafka</a:t>
              </a:r>
              <a:r>
                <a:rPr lang="zh-CN" altLang="en-US" sz="2000" dirty="0">
                  <a:solidFill>
                    <a:schemeClr val="tx1">
                      <a:lumMod val="75000"/>
                      <a:lumOff val="25000"/>
                    </a:schemeClr>
                  </a:solidFill>
                  <a:latin typeface="微软雅黑" panose="020B0503020204020204" charset="-122"/>
                  <a:ea typeface="微软雅黑" panose="020B0503020204020204" charset="-122"/>
                </a:rPr>
                <a:t>、</a:t>
              </a:r>
              <a:r>
                <a:rPr lang="en-US" altLang="zh-CN" sz="2000" dirty="0">
                  <a:solidFill>
                    <a:schemeClr val="tx1">
                      <a:lumMod val="75000"/>
                      <a:lumOff val="25000"/>
                    </a:schemeClr>
                  </a:solidFill>
                  <a:latin typeface="微软雅黑" panose="020B0503020204020204" charset="-122"/>
                  <a:ea typeface="微软雅黑" panose="020B0503020204020204" charset="-122"/>
                </a:rPr>
                <a:t>nginx</a:t>
              </a:r>
              <a:r>
                <a:rPr lang="zh-CN" altLang="en-US" sz="2000" dirty="0">
                  <a:solidFill>
                    <a:schemeClr val="tx1">
                      <a:lumMod val="75000"/>
                      <a:lumOff val="25000"/>
                    </a:schemeClr>
                  </a:solidFill>
                  <a:latin typeface="微软雅黑" panose="020B0503020204020204" charset="-122"/>
                  <a:ea typeface="微软雅黑" panose="020B0503020204020204" charset="-122"/>
                </a:rPr>
                <a:t>。</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采集协议</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
        <p:nvSpPr>
          <p:cNvPr id="8" name="任意多边形 7"/>
          <p:cNvSpPr/>
          <p:nvPr/>
        </p:nvSpPr>
        <p:spPr>
          <a:xfrm>
            <a:off x="4135279" y="1828368"/>
            <a:ext cx="1886549" cy="1888469"/>
          </a:xfrm>
          <a:custGeom>
            <a:avLst/>
            <a:gdLst>
              <a:gd name="connsiteX0" fmla="*/ 1446530 w 2495550"/>
              <a:gd name="connsiteY0" fmla="*/ 0 h 2498090"/>
              <a:gd name="connsiteX1" fmla="*/ 2495550 w 2495550"/>
              <a:gd name="connsiteY1" fmla="*/ 1070610 h 2498090"/>
              <a:gd name="connsiteX2" fmla="*/ 2490470 w 2495550"/>
              <a:gd name="connsiteY2" fmla="*/ 1463040 h 2498090"/>
              <a:gd name="connsiteX3" fmla="*/ 2479511 w 2495550"/>
              <a:gd name="connsiteY3" fmla="*/ 1474054 h 2498090"/>
              <a:gd name="connsiteX4" fmla="*/ 2433363 w 2495550"/>
              <a:gd name="connsiteY4" fmla="*/ 1476384 h 2498090"/>
              <a:gd name="connsiteX5" fmla="*/ 1483175 w 2495550"/>
              <a:gd name="connsiteY5" fmla="*/ 2426572 h 2498090"/>
              <a:gd name="connsiteX6" fmla="*/ 1480580 w 2495550"/>
              <a:gd name="connsiteY6" fmla="*/ 2477967 h 2498090"/>
              <a:gd name="connsiteX7" fmla="*/ 1471930 w 2495550"/>
              <a:gd name="connsiteY7" fmla="*/ 2486660 h 2498090"/>
              <a:gd name="connsiteX8" fmla="*/ 1075690 w 2495550"/>
              <a:gd name="connsiteY8" fmla="*/ 2498090 h 2498090"/>
              <a:gd name="connsiteX9" fmla="*/ 0 w 2495550"/>
              <a:gd name="connsiteY9" fmla="*/ 1433830 h 2498090"/>
              <a:gd name="connsiteX10" fmla="*/ 1446530 w 2495550"/>
              <a:gd name="connsiteY10" fmla="*/ 0 h 249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0" h="2498090">
                <a:moveTo>
                  <a:pt x="1446530" y="0"/>
                </a:moveTo>
                <a:lnTo>
                  <a:pt x="2495550" y="1070610"/>
                </a:lnTo>
                <a:cubicBezTo>
                  <a:pt x="2493857" y="1201420"/>
                  <a:pt x="2492163" y="1332230"/>
                  <a:pt x="2490470" y="1463040"/>
                </a:cubicBezTo>
                <a:lnTo>
                  <a:pt x="2479511" y="1474054"/>
                </a:lnTo>
                <a:lnTo>
                  <a:pt x="2433363" y="1476384"/>
                </a:lnTo>
                <a:cubicBezTo>
                  <a:pt x="1932357" y="1527264"/>
                  <a:pt x="1534055" y="1925565"/>
                  <a:pt x="1483175" y="2426572"/>
                </a:cubicBezTo>
                <a:lnTo>
                  <a:pt x="1480580" y="2477967"/>
                </a:lnTo>
                <a:lnTo>
                  <a:pt x="1471930" y="2486660"/>
                </a:lnTo>
                <a:lnTo>
                  <a:pt x="1075690" y="2498090"/>
                </a:lnTo>
                <a:lnTo>
                  <a:pt x="0" y="1433830"/>
                </a:lnTo>
                <a:lnTo>
                  <a:pt x="1446530" y="0"/>
                </a:lnTo>
                <a:close/>
              </a:path>
            </a:pathLst>
          </a:custGeom>
          <a:solidFill>
            <a:srgbClr val="216B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b="1" dirty="0"/>
              <a:t>SSH</a:t>
            </a:r>
            <a:endParaRPr lang="en-US" altLang="zh-CN" sz="3200" b="1" dirty="0"/>
          </a:p>
        </p:txBody>
      </p:sp>
      <p:sp>
        <p:nvSpPr>
          <p:cNvPr id="9" name="任意多边形 8"/>
          <p:cNvSpPr/>
          <p:nvPr/>
        </p:nvSpPr>
        <p:spPr>
          <a:xfrm>
            <a:off x="6105442" y="1830288"/>
            <a:ext cx="1888469" cy="1886549"/>
          </a:xfrm>
          <a:custGeom>
            <a:avLst/>
            <a:gdLst>
              <a:gd name="connsiteX0" fmla="*/ 1064260 w 2498090"/>
              <a:gd name="connsiteY0" fmla="*/ 0 h 2495550"/>
              <a:gd name="connsiteX1" fmla="*/ 2498090 w 2498090"/>
              <a:gd name="connsiteY1" fmla="*/ 1446530 h 2495550"/>
              <a:gd name="connsiteX2" fmla="*/ 1427480 w 2498090"/>
              <a:gd name="connsiteY2" fmla="*/ 2495550 h 2495550"/>
              <a:gd name="connsiteX3" fmla="*/ 1035050 w 2498090"/>
              <a:gd name="connsiteY3" fmla="*/ 2490470 h 2495550"/>
              <a:gd name="connsiteX4" fmla="*/ 1006225 w 2498090"/>
              <a:gd name="connsiteY4" fmla="*/ 2461788 h 2495550"/>
              <a:gd name="connsiteX5" fmla="*/ 1004318 w 2498090"/>
              <a:gd name="connsiteY5" fmla="*/ 2424032 h 2495550"/>
              <a:gd name="connsiteX6" fmla="*/ 54130 w 2498090"/>
              <a:gd name="connsiteY6" fmla="*/ 1473844 h 2495550"/>
              <a:gd name="connsiteX7" fmla="*/ 11423 w 2498090"/>
              <a:gd name="connsiteY7" fmla="*/ 1471688 h 2495550"/>
              <a:gd name="connsiteX8" fmla="*/ 0 w 2498090"/>
              <a:gd name="connsiteY8" fmla="*/ 1075690 h 2495550"/>
              <a:gd name="connsiteX9" fmla="*/ 1064260 w 2498090"/>
              <a:gd name="connsiteY9"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90" h="2495550">
                <a:moveTo>
                  <a:pt x="1064260" y="0"/>
                </a:moveTo>
                <a:lnTo>
                  <a:pt x="2498090" y="1446530"/>
                </a:lnTo>
                <a:lnTo>
                  <a:pt x="1427480" y="2495550"/>
                </a:lnTo>
                <a:cubicBezTo>
                  <a:pt x="1296670" y="2493857"/>
                  <a:pt x="1165860" y="2492163"/>
                  <a:pt x="1035050" y="2490470"/>
                </a:cubicBezTo>
                <a:lnTo>
                  <a:pt x="1006225" y="2461788"/>
                </a:lnTo>
                <a:lnTo>
                  <a:pt x="1004318" y="2424032"/>
                </a:lnTo>
                <a:cubicBezTo>
                  <a:pt x="953438" y="1923025"/>
                  <a:pt x="555137" y="1524724"/>
                  <a:pt x="54130" y="1473844"/>
                </a:cubicBezTo>
                <a:lnTo>
                  <a:pt x="11423" y="1471688"/>
                </a:lnTo>
                <a:lnTo>
                  <a:pt x="0" y="1075690"/>
                </a:lnTo>
                <a:lnTo>
                  <a:pt x="10642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b="1" dirty="0">
                <a:sym typeface="+mn-ea"/>
              </a:rPr>
              <a:t>JDBC</a:t>
            </a:r>
            <a:endParaRPr lang="en-US" altLang="zh-CN" sz="3200" b="1" dirty="0"/>
          </a:p>
        </p:txBody>
      </p:sp>
      <p:sp>
        <p:nvSpPr>
          <p:cNvPr id="10" name="任意多边形 9"/>
          <p:cNvSpPr/>
          <p:nvPr/>
        </p:nvSpPr>
        <p:spPr>
          <a:xfrm>
            <a:off x="4135210" y="3775166"/>
            <a:ext cx="1886549" cy="1888469"/>
          </a:xfrm>
          <a:custGeom>
            <a:avLst/>
            <a:gdLst>
              <a:gd name="connsiteX0" fmla="*/ 1075690 w 2495550"/>
              <a:gd name="connsiteY0" fmla="*/ 0 h 2498090"/>
              <a:gd name="connsiteX1" fmla="*/ 1471930 w 2495550"/>
              <a:gd name="connsiteY1" fmla="*/ 11430 h 2498090"/>
              <a:gd name="connsiteX2" fmla="*/ 1490543 w 2495550"/>
              <a:gd name="connsiteY2" fmla="*/ 30136 h 2498090"/>
              <a:gd name="connsiteX3" fmla="*/ 1492506 w 2495550"/>
              <a:gd name="connsiteY3" fmla="*/ 69007 h 2498090"/>
              <a:gd name="connsiteX4" fmla="*/ 2442694 w 2495550"/>
              <a:gd name="connsiteY4" fmla="*/ 1019195 h 2498090"/>
              <a:gd name="connsiteX5" fmla="*/ 2476387 w 2495550"/>
              <a:gd name="connsiteY5" fmla="*/ 1020897 h 2498090"/>
              <a:gd name="connsiteX6" fmla="*/ 2490470 w 2495550"/>
              <a:gd name="connsiteY6" fmla="*/ 1035050 h 2498090"/>
              <a:gd name="connsiteX7" fmla="*/ 2495550 w 2495550"/>
              <a:gd name="connsiteY7" fmla="*/ 1427480 h 2498090"/>
              <a:gd name="connsiteX8" fmla="*/ 1446530 w 2495550"/>
              <a:gd name="connsiteY8" fmla="*/ 2498090 h 2498090"/>
              <a:gd name="connsiteX9" fmla="*/ 0 w 2495550"/>
              <a:gd name="connsiteY9" fmla="*/ 1064260 h 2498090"/>
              <a:gd name="connsiteX10" fmla="*/ 1075690 w 2495550"/>
              <a:gd name="connsiteY10" fmla="*/ 0 h 249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0" h="2498090">
                <a:moveTo>
                  <a:pt x="1075690" y="0"/>
                </a:moveTo>
                <a:lnTo>
                  <a:pt x="1471930" y="11430"/>
                </a:lnTo>
                <a:lnTo>
                  <a:pt x="1490543" y="30136"/>
                </a:lnTo>
                <a:lnTo>
                  <a:pt x="1492506" y="69007"/>
                </a:lnTo>
                <a:cubicBezTo>
                  <a:pt x="1543386" y="570014"/>
                  <a:pt x="1941688" y="968315"/>
                  <a:pt x="2442694" y="1019195"/>
                </a:cubicBezTo>
                <a:lnTo>
                  <a:pt x="2476387" y="1020897"/>
                </a:lnTo>
                <a:lnTo>
                  <a:pt x="2490470" y="1035050"/>
                </a:lnTo>
                <a:cubicBezTo>
                  <a:pt x="2492163" y="1165860"/>
                  <a:pt x="2493857" y="1296670"/>
                  <a:pt x="2495550" y="1427480"/>
                </a:cubicBezTo>
                <a:lnTo>
                  <a:pt x="1446530" y="2498090"/>
                </a:lnTo>
                <a:lnTo>
                  <a:pt x="0" y="1064260"/>
                </a:lnTo>
                <a:lnTo>
                  <a:pt x="107569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dirty="0">
                <a:sym typeface="+mn-ea"/>
              </a:rPr>
              <a:t>SSH</a:t>
            </a:r>
            <a:endParaRPr lang="en-US" altLang="zh-CN" sz="2400" b="1" dirty="0"/>
          </a:p>
          <a:p>
            <a:pPr algn="ctr"/>
            <a:r>
              <a:rPr lang="en-US" altLang="zh-CN" sz="2400" b="1" dirty="0">
                <a:sym typeface="+mn-ea"/>
              </a:rPr>
              <a:t>PUBKEY</a:t>
            </a:r>
            <a:endParaRPr lang="en-US" altLang="zh-CN" sz="2400" b="1" dirty="0"/>
          </a:p>
          <a:p>
            <a:pPr algn="ctr"/>
            <a:endParaRPr lang="en-US" altLang="zh-CN" sz="2400" b="1" dirty="0"/>
          </a:p>
        </p:txBody>
      </p:sp>
      <p:sp>
        <p:nvSpPr>
          <p:cNvPr id="11" name="任意多边形 10"/>
          <p:cNvSpPr/>
          <p:nvPr/>
        </p:nvSpPr>
        <p:spPr>
          <a:xfrm>
            <a:off x="6105373" y="3777086"/>
            <a:ext cx="1888469" cy="1886549"/>
          </a:xfrm>
          <a:custGeom>
            <a:avLst/>
            <a:gdLst>
              <a:gd name="connsiteX0" fmla="*/ 1427480 w 2498090"/>
              <a:gd name="connsiteY0" fmla="*/ 0 h 2495550"/>
              <a:gd name="connsiteX1" fmla="*/ 2498090 w 2498090"/>
              <a:gd name="connsiteY1" fmla="*/ 1049020 h 2495550"/>
              <a:gd name="connsiteX2" fmla="*/ 1064260 w 2498090"/>
              <a:gd name="connsiteY2" fmla="*/ 2495550 h 2495550"/>
              <a:gd name="connsiteX3" fmla="*/ 0 w 2498090"/>
              <a:gd name="connsiteY3" fmla="*/ 1419860 h 2495550"/>
              <a:gd name="connsiteX4" fmla="*/ 11430 w 2498090"/>
              <a:gd name="connsiteY4" fmla="*/ 1023620 h 2495550"/>
              <a:gd name="connsiteX5" fmla="*/ 16023 w 2498090"/>
              <a:gd name="connsiteY5" fmla="*/ 1019051 h 2495550"/>
              <a:gd name="connsiteX6" fmla="*/ 63461 w 2498090"/>
              <a:gd name="connsiteY6" fmla="*/ 1016655 h 2495550"/>
              <a:gd name="connsiteX7" fmla="*/ 1013649 w 2498090"/>
              <a:gd name="connsiteY7" fmla="*/ 66467 h 2495550"/>
              <a:gd name="connsiteX8" fmla="*/ 1015781 w 2498090"/>
              <a:gd name="connsiteY8" fmla="*/ 24254 h 2495550"/>
              <a:gd name="connsiteX9" fmla="*/ 1035050 w 2498090"/>
              <a:gd name="connsiteY9" fmla="*/ 5080 h 2495550"/>
              <a:gd name="connsiteX10" fmla="*/ 1427480 w 2498090"/>
              <a:gd name="connsiteY10"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090" h="2495550">
                <a:moveTo>
                  <a:pt x="1427480" y="0"/>
                </a:moveTo>
                <a:lnTo>
                  <a:pt x="2498090" y="1049020"/>
                </a:lnTo>
                <a:lnTo>
                  <a:pt x="1064260" y="2495550"/>
                </a:lnTo>
                <a:lnTo>
                  <a:pt x="0" y="1419860"/>
                </a:lnTo>
                <a:lnTo>
                  <a:pt x="11430" y="1023620"/>
                </a:lnTo>
                <a:lnTo>
                  <a:pt x="16023" y="1019051"/>
                </a:lnTo>
                <a:lnTo>
                  <a:pt x="63461" y="1016655"/>
                </a:lnTo>
                <a:cubicBezTo>
                  <a:pt x="564468" y="965775"/>
                  <a:pt x="962769" y="567474"/>
                  <a:pt x="1013649" y="66467"/>
                </a:cubicBezTo>
                <a:lnTo>
                  <a:pt x="1015781" y="24254"/>
                </a:lnTo>
                <a:lnTo>
                  <a:pt x="1035050" y="5080"/>
                </a:lnTo>
                <a:cubicBezTo>
                  <a:pt x="1165860" y="3387"/>
                  <a:pt x="1296670" y="1693"/>
                  <a:pt x="1427480" y="0"/>
                </a:cubicBezTo>
                <a:close/>
              </a:path>
            </a:pathLst>
          </a:custGeom>
          <a:solidFill>
            <a:srgbClr val="216B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dirty="0"/>
              <a:t>SYSLOG</a:t>
            </a:r>
            <a:endParaRPr lang="en-US" altLang="zh-CN" sz="2400" b="1" dirty="0"/>
          </a:p>
        </p:txBody>
      </p:sp>
      <p:sp>
        <p:nvSpPr>
          <p:cNvPr id="12" name="文本框 11"/>
          <p:cNvSpPr txBox="1"/>
          <p:nvPr/>
        </p:nvSpPr>
        <p:spPr>
          <a:xfrm>
            <a:off x="5694400" y="3329543"/>
            <a:ext cx="1081983" cy="82994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rPr>
              <a:t>监控</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a:p>
            <a:r>
              <a:rPr lang="zh-CN" altLang="en-US" sz="2400" b="1" dirty="0">
                <a:solidFill>
                  <a:schemeClr val="tx1">
                    <a:lumMod val="75000"/>
                    <a:lumOff val="25000"/>
                  </a:schemeClr>
                </a:solidFill>
                <a:latin typeface="微软雅黑" panose="020B0503020204020204" charset="-122"/>
                <a:ea typeface="微软雅黑" panose="020B0503020204020204" charset="-122"/>
              </a:rPr>
              <a:t>协议</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25" name="直接连接符 24"/>
          <p:cNvCxnSpPr/>
          <p:nvPr/>
        </p:nvCxnSpPr>
        <p:spPr>
          <a:xfrm flipH="1">
            <a:off x="904913" y="3716837"/>
            <a:ext cx="3113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966479" y="3711871"/>
            <a:ext cx="3113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a:xfrm>
            <a:off x="733215" y="4309047"/>
            <a:ext cx="2986387" cy="82226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同</a:t>
            </a:r>
            <a:r>
              <a:rPr lang="en-US" altLang="zh-CN" sz="1600" dirty="0">
                <a:solidFill>
                  <a:schemeClr val="tx1">
                    <a:lumMod val="75000"/>
                    <a:lumOff val="25000"/>
                  </a:schemeClr>
                </a:solidFill>
                <a:latin typeface="微软雅黑" panose="020B0503020204020204" charset="-122"/>
                <a:ea typeface="微软雅黑" panose="020B0503020204020204" charset="-122"/>
                <a:sym typeface="+mn-ea"/>
              </a:rPr>
              <a:t>SHH</a:t>
            </a: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，登录方式为公钥认证，免密登录。</a:t>
            </a:r>
            <a:endParaRPr lang="zh-CN" altLang="en-US"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8" name="Content Placeholder 2"/>
          <p:cNvSpPr txBox="1"/>
          <p:nvPr/>
        </p:nvSpPr>
        <p:spPr>
          <a:xfrm>
            <a:off x="733215" y="2361082"/>
            <a:ext cx="2986387" cy="825338"/>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安全外壳协议</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服务器（小型机、</a:t>
            </a:r>
            <a:r>
              <a:rPr lang="en-US" altLang="zh-CN" sz="1600" dirty="0">
                <a:solidFill>
                  <a:schemeClr val="tx1">
                    <a:lumMod val="75000"/>
                    <a:lumOff val="25000"/>
                  </a:schemeClr>
                </a:solidFill>
                <a:latin typeface="微软雅黑" panose="020B0503020204020204" charset="-122"/>
                <a:ea typeface="微软雅黑" panose="020B0503020204020204" charset="-122"/>
              </a:rPr>
              <a:t>X86</a:t>
            </a:r>
            <a:r>
              <a:rPr lang="zh-CN" altLang="en-US" sz="1600" dirty="0">
                <a:solidFill>
                  <a:schemeClr val="tx1">
                    <a:lumMod val="75000"/>
                    <a:lumOff val="25000"/>
                  </a:schemeClr>
                </a:solidFill>
                <a:latin typeface="微软雅黑" panose="020B0503020204020204" charset="-122"/>
                <a:ea typeface="微软雅黑" panose="020B0503020204020204" charset="-122"/>
              </a:rPr>
              <a:t>服务器）类资源监控协议。</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29" name="Content Placeholder 2"/>
          <p:cNvSpPr txBox="1"/>
          <p:nvPr/>
        </p:nvSpPr>
        <p:spPr>
          <a:xfrm>
            <a:off x="8353860" y="4307735"/>
            <a:ext cx="2986387" cy="82226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系统日志（syslog 协议）</a:t>
            </a:r>
            <a:endParaRPr lang="zh-CN" altLang="en-US" sz="1600" dirty="0">
              <a:solidFill>
                <a:schemeClr val="tx1">
                  <a:lumMod val="75000"/>
                  <a:lumOff val="25000"/>
                </a:schemeClr>
              </a:solidFill>
              <a:latin typeface="微软雅黑" panose="020B0503020204020204" charset="-122"/>
              <a:ea typeface="微软雅黑" panose="020B0503020204020204" charset="-122"/>
              <a:sym typeface="+mn-ea"/>
            </a:endParaRPr>
          </a:p>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监控操作系统级日志信息</a:t>
            </a:r>
            <a:endParaRPr lang="zh-CN" altLang="en-US" sz="1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0" name="Content Placeholder 2"/>
          <p:cNvSpPr txBox="1"/>
          <p:nvPr/>
        </p:nvSpPr>
        <p:spPr>
          <a:xfrm>
            <a:off x="8353860" y="2359381"/>
            <a:ext cx="2986387" cy="825338"/>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Java数据库连接</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数据库（</a:t>
            </a:r>
            <a:r>
              <a:rPr lang="en-US" altLang="zh-CN" sz="1600" dirty="0">
                <a:solidFill>
                  <a:schemeClr val="tx1">
                    <a:lumMod val="75000"/>
                    <a:lumOff val="25000"/>
                  </a:schemeClr>
                </a:solidFill>
                <a:latin typeface="微软雅黑" panose="020B0503020204020204" charset="-122"/>
                <a:ea typeface="微软雅黑" panose="020B0503020204020204" charset="-122"/>
                <a:sym typeface="+mn-ea"/>
              </a:rPr>
              <a:t>oracle</a:t>
            </a: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1600" dirty="0">
                <a:solidFill>
                  <a:schemeClr val="tx1">
                    <a:lumMod val="75000"/>
                    <a:lumOff val="25000"/>
                  </a:schemeClr>
                </a:solidFill>
                <a:latin typeface="微软雅黑" panose="020B0503020204020204" charset="-122"/>
                <a:ea typeface="微软雅黑" panose="020B0503020204020204" charset="-122"/>
                <a:sym typeface="+mn-ea"/>
              </a:rPr>
              <a:t>mysql</a:t>
            </a: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等）监控协议。</a:t>
            </a:r>
            <a:endParaRPr lang="zh-CN" altLang="en-US" sz="16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采集协议</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
        <p:nvSpPr>
          <p:cNvPr id="8" name="任意多边形 7"/>
          <p:cNvSpPr/>
          <p:nvPr/>
        </p:nvSpPr>
        <p:spPr>
          <a:xfrm>
            <a:off x="4135279" y="1828368"/>
            <a:ext cx="1886549" cy="1888469"/>
          </a:xfrm>
          <a:custGeom>
            <a:avLst/>
            <a:gdLst>
              <a:gd name="connsiteX0" fmla="*/ 1446530 w 2495550"/>
              <a:gd name="connsiteY0" fmla="*/ 0 h 2498090"/>
              <a:gd name="connsiteX1" fmla="*/ 2495550 w 2495550"/>
              <a:gd name="connsiteY1" fmla="*/ 1070610 h 2498090"/>
              <a:gd name="connsiteX2" fmla="*/ 2490470 w 2495550"/>
              <a:gd name="connsiteY2" fmla="*/ 1463040 h 2498090"/>
              <a:gd name="connsiteX3" fmla="*/ 2479511 w 2495550"/>
              <a:gd name="connsiteY3" fmla="*/ 1474054 h 2498090"/>
              <a:gd name="connsiteX4" fmla="*/ 2433363 w 2495550"/>
              <a:gd name="connsiteY4" fmla="*/ 1476384 h 2498090"/>
              <a:gd name="connsiteX5" fmla="*/ 1483175 w 2495550"/>
              <a:gd name="connsiteY5" fmla="*/ 2426572 h 2498090"/>
              <a:gd name="connsiteX6" fmla="*/ 1480580 w 2495550"/>
              <a:gd name="connsiteY6" fmla="*/ 2477967 h 2498090"/>
              <a:gd name="connsiteX7" fmla="*/ 1471930 w 2495550"/>
              <a:gd name="connsiteY7" fmla="*/ 2486660 h 2498090"/>
              <a:gd name="connsiteX8" fmla="*/ 1075690 w 2495550"/>
              <a:gd name="connsiteY8" fmla="*/ 2498090 h 2498090"/>
              <a:gd name="connsiteX9" fmla="*/ 0 w 2495550"/>
              <a:gd name="connsiteY9" fmla="*/ 1433830 h 2498090"/>
              <a:gd name="connsiteX10" fmla="*/ 1446530 w 2495550"/>
              <a:gd name="connsiteY10" fmla="*/ 0 h 249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0" h="2498090">
                <a:moveTo>
                  <a:pt x="1446530" y="0"/>
                </a:moveTo>
                <a:lnTo>
                  <a:pt x="2495550" y="1070610"/>
                </a:lnTo>
                <a:cubicBezTo>
                  <a:pt x="2493857" y="1201420"/>
                  <a:pt x="2492163" y="1332230"/>
                  <a:pt x="2490470" y="1463040"/>
                </a:cubicBezTo>
                <a:lnTo>
                  <a:pt x="2479511" y="1474054"/>
                </a:lnTo>
                <a:lnTo>
                  <a:pt x="2433363" y="1476384"/>
                </a:lnTo>
                <a:cubicBezTo>
                  <a:pt x="1932357" y="1527264"/>
                  <a:pt x="1534055" y="1925565"/>
                  <a:pt x="1483175" y="2426572"/>
                </a:cubicBezTo>
                <a:lnTo>
                  <a:pt x="1480580" y="2477967"/>
                </a:lnTo>
                <a:lnTo>
                  <a:pt x="1471930" y="2486660"/>
                </a:lnTo>
                <a:lnTo>
                  <a:pt x="1075690" y="2498090"/>
                </a:lnTo>
                <a:lnTo>
                  <a:pt x="0" y="1433830"/>
                </a:lnTo>
                <a:lnTo>
                  <a:pt x="1446530" y="0"/>
                </a:lnTo>
                <a:close/>
              </a:path>
            </a:pathLst>
          </a:custGeom>
          <a:solidFill>
            <a:srgbClr val="216B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dirty="0"/>
              <a:t>HTTP/S</a:t>
            </a:r>
            <a:endParaRPr lang="en-US" altLang="zh-CN" sz="2400" b="1" dirty="0"/>
          </a:p>
        </p:txBody>
      </p:sp>
      <p:sp>
        <p:nvSpPr>
          <p:cNvPr id="9" name="任意多边形 8"/>
          <p:cNvSpPr/>
          <p:nvPr/>
        </p:nvSpPr>
        <p:spPr>
          <a:xfrm>
            <a:off x="6105442" y="1830288"/>
            <a:ext cx="1888469" cy="1886549"/>
          </a:xfrm>
          <a:custGeom>
            <a:avLst/>
            <a:gdLst>
              <a:gd name="connsiteX0" fmla="*/ 1064260 w 2498090"/>
              <a:gd name="connsiteY0" fmla="*/ 0 h 2495550"/>
              <a:gd name="connsiteX1" fmla="*/ 2498090 w 2498090"/>
              <a:gd name="connsiteY1" fmla="*/ 1446530 h 2495550"/>
              <a:gd name="connsiteX2" fmla="*/ 1427480 w 2498090"/>
              <a:gd name="connsiteY2" fmla="*/ 2495550 h 2495550"/>
              <a:gd name="connsiteX3" fmla="*/ 1035050 w 2498090"/>
              <a:gd name="connsiteY3" fmla="*/ 2490470 h 2495550"/>
              <a:gd name="connsiteX4" fmla="*/ 1006225 w 2498090"/>
              <a:gd name="connsiteY4" fmla="*/ 2461788 h 2495550"/>
              <a:gd name="connsiteX5" fmla="*/ 1004318 w 2498090"/>
              <a:gd name="connsiteY5" fmla="*/ 2424032 h 2495550"/>
              <a:gd name="connsiteX6" fmla="*/ 54130 w 2498090"/>
              <a:gd name="connsiteY6" fmla="*/ 1473844 h 2495550"/>
              <a:gd name="connsiteX7" fmla="*/ 11423 w 2498090"/>
              <a:gd name="connsiteY7" fmla="*/ 1471688 h 2495550"/>
              <a:gd name="connsiteX8" fmla="*/ 0 w 2498090"/>
              <a:gd name="connsiteY8" fmla="*/ 1075690 h 2495550"/>
              <a:gd name="connsiteX9" fmla="*/ 1064260 w 2498090"/>
              <a:gd name="connsiteY9"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90" h="2495550">
                <a:moveTo>
                  <a:pt x="1064260" y="0"/>
                </a:moveTo>
                <a:lnTo>
                  <a:pt x="2498090" y="1446530"/>
                </a:lnTo>
                <a:lnTo>
                  <a:pt x="1427480" y="2495550"/>
                </a:lnTo>
                <a:cubicBezTo>
                  <a:pt x="1296670" y="2493857"/>
                  <a:pt x="1165860" y="2492163"/>
                  <a:pt x="1035050" y="2490470"/>
                </a:cubicBezTo>
                <a:lnTo>
                  <a:pt x="1006225" y="2461788"/>
                </a:lnTo>
                <a:lnTo>
                  <a:pt x="1004318" y="2424032"/>
                </a:lnTo>
                <a:cubicBezTo>
                  <a:pt x="953438" y="1923025"/>
                  <a:pt x="555137" y="1524724"/>
                  <a:pt x="54130" y="1473844"/>
                </a:cubicBezTo>
                <a:lnTo>
                  <a:pt x="11423" y="1471688"/>
                </a:lnTo>
                <a:lnTo>
                  <a:pt x="0" y="1075690"/>
                </a:lnTo>
                <a:lnTo>
                  <a:pt x="10642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b="1" dirty="0">
                <a:sym typeface="+mn-ea"/>
              </a:rPr>
              <a:t>PING</a:t>
            </a:r>
            <a:endParaRPr lang="en-US" altLang="zh-CN" sz="3200" b="1" dirty="0"/>
          </a:p>
        </p:txBody>
      </p:sp>
      <p:sp>
        <p:nvSpPr>
          <p:cNvPr id="10" name="任意多边形 9"/>
          <p:cNvSpPr/>
          <p:nvPr/>
        </p:nvSpPr>
        <p:spPr>
          <a:xfrm>
            <a:off x="4135210" y="3775166"/>
            <a:ext cx="1886549" cy="1888469"/>
          </a:xfrm>
          <a:custGeom>
            <a:avLst/>
            <a:gdLst>
              <a:gd name="connsiteX0" fmla="*/ 1075690 w 2495550"/>
              <a:gd name="connsiteY0" fmla="*/ 0 h 2498090"/>
              <a:gd name="connsiteX1" fmla="*/ 1471930 w 2495550"/>
              <a:gd name="connsiteY1" fmla="*/ 11430 h 2498090"/>
              <a:gd name="connsiteX2" fmla="*/ 1490543 w 2495550"/>
              <a:gd name="connsiteY2" fmla="*/ 30136 h 2498090"/>
              <a:gd name="connsiteX3" fmla="*/ 1492506 w 2495550"/>
              <a:gd name="connsiteY3" fmla="*/ 69007 h 2498090"/>
              <a:gd name="connsiteX4" fmla="*/ 2442694 w 2495550"/>
              <a:gd name="connsiteY4" fmla="*/ 1019195 h 2498090"/>
              <a:gd name="connsiteX5" fmla="*/ 2476387 w 2495550"/>
              <a:gd name="connsiteY5" fmla="*/ 1020897 h 2498090"/>
              <a:gd name="connsiteX6" fmla="*/ 2490470 w 2495550"/>
              <a:gd name="connsiteY6" fmla="*/ 1035050 h 2498090"/>
              <a:gd name="connsiteX7" fmla="*/ 2495550 w 2495550"/>
              <a:gd name="connsiteY7" fmla="*/ 1427480 h 2498090"/>
              <a:gd name="connsiteX8" fmla="*/ 1446530 w 2495550"/>
              <a:gd name="connsiteY8" fmla="*/ 2498090 h 2498090"/>
              <a:gd name="connsiteX9" fmla="*/ 0 w 2495550"/>
              <a:gd name="connsiteY9" fmla="*/ 1064260 h 2498090"/>
              <a:gd name="connsiteX10" fmla="*/ 1075690 w 2495550"/>
              <a:gd name="connsiteY10" fmla="*/ 0 h 249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0" h="2498090">
                <a:moveTo>
                  <a:pt x="1075690" y="0"/>
                </a:moveTo>
                <a:lnTo>
                  <a:pt x="1471930" y="11430"/>
                </a:lnTo>
                <a:lnTo>
                  <a:pt x="1490543" y="30136"/>
                </a:lnTo>
                <a:lnTo>
                  <a:pt x="1492506" y="69007"/>
                </a:lnTo>
                <a:cubicBezTo>
                  <a:pt x="1543386" y="570014"/>
                  <a:pt x="1941688" y="968315"/>
                  <a:pt x="2442694" y="1019195"/>
                </a:cubicBezTo>
                <a:lnTo>
                  <a:pt x="2476387" y="1020897"/>
                </a:lnTo>
                <a:lnTo>
                  <a:pt x="2490470" y="1035050"/>
                </a:lnTo>
                <a:cubicBezTo>
                  <a:pt x="2492163" y="1165860"/>
                  <a:pt x="2493857" y="1296670"/>
                  <a:pt x="2495550" y="1427480"/>
                </a:cubicBezTo>
                <a:lnTo>
                  <a:pt x="1446530" y="2498090"/>
                </a:lnTo>
                <a:lnTo>
                  <a:pt x="0" y="1064260"/>
                </a:lnTo>
                <a:lnTo>
                  <a:pt x="107569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t>SNMP</a:t>
            </a:r>
            <a:endParaRPr lang="en-US" altLang="zh-CN" sz="2400" b="1" dirty="0"/>
          </a:p>
        </p:txBody>
      </p:sp>
      <p:sp>
        <p:nvSpPr>
          <p:cNvPr id="11" name="任意多边形 10"/>
          <p:cNvSpPr/>
          <p:nvPr/>
        </p:nvSpPr>
        <p:spPr>
          <a:xfrm>
            <a:off x="6105373" y="3777086"/>
            <a:ext cx="1888469" cy="1886549"/>
          </a:xfrm>
          <a:custGeom>
            <a:avLst/>
            <a:gdLst>
              <a:gd name="connsiteX0" fmla="*/ 1427480 w 2498090"/>
              <a:gd name="connsiteY0" fmla="*/ 0 h 2495550"/>
              <a:gd name="connsiteX1" fmla="*/ 2498090 w 2498090"/>
              <a:gd name="connsiteY1" fmla="*/ 1049020 h 2495550"/>
              <a:gd name="connsiteX2" fmla="*/ 1064260 w 2498090"/>
              <a:gd name="connsiteY2" fmla="*/ 2495550 h 2495550"/>
              <a:gd name="connsiteX3" fmla="*/ 0 w 2498090"/>
              <a:gd name="connsiteY3" fmla="*/ 1419860 h 2495550"/>
              <a:gd name="connsiteX4" fmla="*/ 11430 w 2498090"/>
              <a:gd name="connsiteY4" fmla="*/ 1023620 h 2495550"/>
              <a:gd name="connsiteX5" fmla="*/ 16023 w 2498090"/>
              <a:gd name="connsiteY5" fmla="*/ 1019051 h 2495550"/>
              <a:gd name="connsiteX6" fmla="*/ 63461 w 2498090"/>
              <a:gd name="connsiteY6" fmla="*/ 1016655 h 2495550"/>
              <a:gd name="connsiteX7" fmla="*/ 1013649 w 2498090"/>
              <a:gd name="connsiteY7" fmla="*/ 66467 h 2495550"/>
              <a:gd name="connsiteX8" fmla="*/ 1015781 w 2498090"/>
              <a:gd name="connsiteY8" fmla="*/ 24254 h 2495550"/>
              <a:gd name="connsiteX9" fmla="*/ 1035050 w 2498090"/>
              <a:gd name="connsiteY9" fmla="*/ 5080 h 2495550"/>
              <a:gd name="connsiteX10" fmla="*/ 1427480 w 2498090"/>
              <a:gd name="connsiteY10"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090" h="2495550">
                <a:moveTo>
                  <a:pt x="1427480" y="0"/>
                </a:moveTo>
                <a:lnTo>
                  <a:pt x="2498090" y="1049020"/>
                </a:lnTo>
                <a:lnTo>
                  <a:pt x="1064260" y="2495550"/>
                </a:lnTo>
                <a:lnTo>
                  <a:pt x="0" y="1419860"/>
                </a:lnTo>
                <a:lnTo>
                  <a:pt x="11430" y="1023620"/>
                </a:lnTo>
                <a:lnTo>
                  <a:pt x="16023" y="1019051"/>
                </a:lnTo>
                <a:lnTo>
                  <a:pt x="63461" y="1016655"/>
                </a:lnTo>
                <a:cubicBezTo>
                  <a:pt x="564468" y="965775"/>
                  <a:pt x="962769" y="567474"/>
                  <a:pt x="1013649" y="66467"/>
                </a:cubicBezTo>
                <a:lnTo>
                  <a:pt x="1015781" y="24254"/>
                </a:lnTo>
                <a:lnTo>
                  <a:pt x="1035050" y="5080"/>
                </a:lnTo>
                <a:cubicBezTo>
                  <a:pt x="1165860" y="3387"/>
                  <a:pt x="1296670" y="1693"/>
                  <a:pt x="1427480" y="0"/>
                </a:cubicBezTo>
                <a:close/>
              </a:path>
            </a:pathLst>
          </a:custGeom>
          <a:solidFill>
            <a:srgbClr val="216B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dirty="0"/>
              <a:t>SNMP</a:t>
            </a:r>
            <a:endParaRPr lang="en-US" altLang="zh-CN" sz="2400" b="1" dirty="0"/>
          </a:p>
          <a:p>
            <a:pPr algn="ctr"/>
            <a:r>
              <a:rPr lang="en-US" altLang="zh-CN" sz="2400" b="1" dirty="0"/>
              <a:t>TRAP</a:t>
            </a:r>
            <a:endParaRPr lang="en-US" altLang="zh-CN" sz="2400" b="1" dirty="0"/>
          </a:p>
        </p:txBody>
      </p:sp>
      <p:sp>
        <p:nvSpPr>
          <p:cNvPr id="12" name="文本框 11"/>
          <p:cNvSpPr txBox="1"/>
          <p:nvPr/>
        </p:nvSpPr>
        <p:spPr>
          <a:xfrm>
            <a:off x="5694400" y="3329543"/>
            <a:ext cx="1081983" cy="82994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rPr>
              <a:t>监控</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a:p>
            <a:r>
              <a:rPr lang="zh-CN" altLang="en-US" sz="2400" b="1" dirty="0">
                <a:solidFill>
                  <a:schemeClr val="tx1">
                    <a:lumMod val="75000"/>
                    <a:lumOff val="25000"/>
                  </a:schemeClr>
                </a:solidFill>
                <a:latin typeface="微软雅黑" panose="020B0503020204020204" charset="-122"/>
                <a:ea typeface="微软雅黑" panose="020B0503020204020204" charset="-122"/>
              </a:rPr>
              <a:t>协议</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25" name="直接连接符 24"/>
          <p:cNvCxnSpPr/>
          <p:nvPr/>
        </p:nvCxnSpPr>
        <p:spPr>
          <a:xfrm flipH="1">
            <a:off x="904913" y="3716837"/>
            <a:ext cx="3113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966479" y="3711871"/>
            <a:ext cx="3113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a:xfrm>
            <a:off x="904875" y="4112895"/>
            <a:ext cx="2986405" cy="121221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简单网络管理协议</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en-US" altLang="zh-CN" sz="1600" dirty="0">
                <a:solidFill>
                  <a:schemeClr val="tx1">
                    <a:lumMod val="75000"/>
                    <a:lumOff val="25000"/>
                  </a:schemeClr>
                </a:solidFill>
                <a:latin typeface="微软雅黑" panose="020B0503020204020204" charset="-122"/>
                <a:ea typeface="微软雅黑" panose="020B0503020204020204" charset="-122"/>
              </a:rPr>
              <a:t>windows</a:t>
            </a:r>
            <a:r>
              <a:rPr lang="zh-CN" altLang="en-US" sz="1600" dirty="0">
                <a:solidFill>
                  <a:schemeClr val="tx1">
                    <a:lumMod val="75000"/>
                    <a:lumOff val="25000"/>
                  </a:schemeClr>
                </a:solidFill>
                <a:latin typeface="微软雅黑" panose="020B0503020204020204" charset="-122"/>
                <a:ea typeface="微软雅黑" panose="020B0503020204020204" charset="-122"/>
              </a:rPr>
              <a:t>服务器、</a:t>
            </a:r>
            <a:r>
              <a:rPr lang="en-US" altLang="zh-CN" sz="1600" dirty="0">
                <a:solidFill>
                  <a:schemeClr val="tx1">
                    <a:lumMod val="75000"/>
                    <a:lumOff val="25000"/>
                  </a:schemeClr>
                </a:solidFill>
                <a:latin typeface="微软雅黑" panose="020B0503020204020204" charset="-122"/>
                <a:ea typeface="微软雅黑" panose="020B0503020204020204" charset="-122"/>
              </a:rPr>
              <a:t>weblogic</a:t>
            </a:r>
            <a:r>
              <a:rPr lang="zh-CN" altLang="en-US" sz="1600" dirty="0">
                <a:solidFill>
                  <a:schemeClr val="tx1">
                    <a:lumMod val="75000"/>
                    <a:lumOff val="25000"/>
                  </a:schemeClr>
                </a:solidFill>
                <a:latin typeface="微软雅黑" panose="020B0503020204020204" charset="-122"/>
                <a:ea typeface="微软雅黑" panose="020B0503020204020204" charset="-122"/>
              </a:rPr>
              <a:t>中间件、路由交换等网络设备监控协议。</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28" name="Content Placeholder 2"/>
          <p:cNvSpPr txBox="1"/>
          <p:nvPr/>
        </p:nvSpPr>
        <p:spPr>
          <a:xfrm>
            <a:off x="904848" y="2361082"/>
            <a:ext cx="2986387" cy="825338"/>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请求-响应协议</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系统</a:t>
            </a:r>
            <a:r>
              <a:rPr lang="en-US" altLang="zh-CN" sz="1600" dirty="0">
                <a:solidFill>
                  <a:schemeClr val="tx1">
                    <a:lumMod val="75000"/>
                    <a:lumOff val="25000"/>
                  </a:schemeClr>
                </a:solidFill>
                <a:latin typeface="微软雅黑" panose="020B0503020204020204" charset="-122"/>
                <a:ea typeface="微软雅黑" panose="020B0503020204020204" charset="-122"/>
              </a:rPr>
              <a:t>Web</a:t>
            </a:r>
            <a:r>
              <a:rPr lang="zh-CN" altLang="en-US" sz="1600" dirty="0">
                <a:solidFill>
                  <a:schemeClr val="tx1">
                    <a:lumMod val="75000"/>
                    <a:lumOff val="25000"/>
                  </a:schemeClr>
                </a:solidFill>
                <a:latin typeface="微软雅黑" panose="020B0503020204020204" charset="-122"/>
                <a:ea typeface="微软雅黑" panose="020B0503020204020204" charset="-122"/>
              </a:rPr>
              <a:t>端监控，网站监控，</a:t>
            </a:r>
            <a:r>
              <a:rPr lang="en-US" altLang="zh-CN" sz="1600" dirty="0">
                <a:solidFill>
                  <a:schemeClr val="tx1">
                    <a:lumMod val="75000"/>
                    <a:lumOff val="25000"/>
                  </a:schemeClr>
                </a:solidFill>
                <a:latin typeface="微软雅黑" panose="020B0503020204020204" charset="-122"/>
                <a:ea typeface="微软雅黑" panose="020B0503020204020204" charset="-122"/>
              </a:rPr>
              <a:t>API</a:t>
            </a:r>
            <a:r>
              <a:rPr lang="zh-CN" altLang="en-US" sz="1600" dirty="0">
                <a:solidFill>
                  <a:schemeClr val="tx1">
                    <a:lumMod val="75000"/>
                    <a:lumOff val="25000"/>
                  </a:schemeClr>
                </a:solidFill>
                <a:latin typeface="微软雅黑" panose="020B0503020204020204" charset="-122"/>
                <a:ea typeface="微软雅黑" panose="020B0503020204020204" charset="-122"/>
              </a:rPr>
              <a:t>接口对接。</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29" name="Content Placeholder 2"/>
          <p:cNvSpPr txBox="1"/>
          <p:nvPr/>
        </p:nvSpPr>
        <p:spPr>
          <a:xfrm>
            <a:off x="8353861" y="4132475"/>
            <a:ext cx="2986387" cy="82226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同</a:t>
            </a:r>
            <a:r>
              <a:rPr lang="en-US" altLang="zh-CN" sz="1600" dirty="0">
                <a:solidFill>
                  <a:schemeClr val="tx1">
                    <a:lumMod val="75000"/>
                    <a:lumOff val="25000"/>
                  </a:schemeClr>
                </a:solidFill>
                <a:latin typeface="微软雅黑" panose="020B0503020204020204" charset="-122"/>
                <a:ea typeface="微软雅黑" panose="020B0503020204020204" charset="-122"/>
              </a:rPr>
              <a:t>SNMP</a:t>
            </a:r>
            <a:r>
              <a:rPr lang="zh-CN" altLang="en-US" sz="1600" dirty="0">
                <a:solidFill>
                  <a:schemeClr val="tx1">
                    <a:lumMod val="75000"/>
                    <a:lumOff val="25000"/>
                  </a:schemeClr>
                </a:solidFill>
                <a:latin typeface="微软雅黑" panose="020B0503020204020204" charset="-122"/>
                <a:ea typeface="微软雅黑" panose="020B0503020204020204" charset="-122"/>
              </a:rPr>
              <a:t>（被动接收）</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被管设备主动通知SNMP管理器，一般适用于告警对接。</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30" name="Content Placeholder 2"/>
          <p:cNvSpPr txBox="1"/>
          <p:nvPr/>
        </p:nvSpPr>
        <p:spPr>
          <a:xfrm>
            <a:off x="8353861" y="2361286"/>
            <a:ext cx="2986387" cy="825338"/>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因特网包探索器</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sz="1600" dirty="0">
                <a:solidFill>
                  <a:schemeClr val="tx1">
                    <a:lumMod val="75000"/>
                    <a:lumOff val="25000"/>
                  </a:schemeClr>
                </a:solidFill>
                <a:latin typeface="微软雅黑" panose="020B0503020204020204" charset="-122"/>
                <a:ea typeface="微软雅黑" panose="020B0503020204020204" charset="-122"/>
                <a:sym typeface="+mn-ea"/>
              </a:rPr>
              <a:t>用于测试网络连接量的程序</a:t>
            </a: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16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采集协议</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sp>
        <p:nvSpPr>
          <p:cNvPr id="8" name="任意多边形 7"/>
          <p:cNvSpPr/>
          <p:nvPr/>
        </p:nvSpPr>
        <p:spPr>
          <a:xfrm>
            <a:off x="4135279" y="1828368"/>
            <a:ext cx="1886549" cy="1888469"/>
          </a:xfrm>
          <a:custGeom>
            <a:avLst/>
            <a:gdLst>
              <a:gd name="connsiteX0" fmla="*/ 1446530 w 2495550"/>
              <a:gd name="connsiteY0" fmla="*/ 0 h 2498090"/>
              <a:gd name="connsiteX1" fmla="*/ 2495550 w 2495550"/>
              <a:gd name="connsiteY1" fmla="*/ 1070610 h 2498090"/>
              <a:gd name="connsiteX2" fmla="*/ 2490470 w 2495550"/>
              <a:gd name="connsiteY2" fmla="*/ 1463040 h 2498090"/>
              <a:gd name="connsiteX3" fmla="*/ 2479511 w 2495550"/>
              <a:gd name="connsiteY3" fmla="*/ 1474054 h 2498090"/>
              <a:gd name="connsiteX4" fmla="*/ 2433363 w 2495550"/>
              <a:gd name="connsiteY4" fmla="*/ 1476384 h 2498090"/>
              <a:gd name="connsiteX5" fmla="*/ 1483175 w 2495550"/>
              <a:gd name="connsiteY5" fmla="*/ 2426572 h 2498090"/>
              <a:gd name="connsiteX6" fmla="*/ 1480580 w 2495550"/>
              <a:gd name="connsiteY6" fmla="*/ 2477967 h 2498090"/>
              <a:gd name="connsiteX7" fmla="*/ 1471930 w 2495550"/>
              <a:gd name="connsiteY7" fmla="*/ 2486660 h 2498090"/>
              <a:gd name="connsiteX8" fmla="*/ 1075690 w 2495550"/>
              <a:gd name="connsiteY8" fmla="*/ 2498090 h 2498090"/>
              <a:gd name="connsiteX9" fmla="*/ 0 w 2495550"/>
              <a:gd name="connsiteY9" fmla="*/ 1433830 h 2498090"/>
              <a:gd name="connsiteX10" fmla="*/ 1446530 w 2495550"/>
              <a:gd name="connsiteY10" fmla="*/ 0 h 249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0" h="2498090">
                <a:moveTo>
                  <a:pt x="1446530" y="0"/>
                </a:moveTo>
                <a:lnTo>
                  <a:pt x="2495550" y="1070610"/>
                </a:lnTo>
                <a:cubicBezTo>
                  <a:pt x="2493857" y="1201420"/>
                  <a:pt x="2492163" y="1332230"/>
                  <a:pt x="2490470" y="1463040"/>
                </a:cubicBezTo>
                <a:lnTo>
                  <a:pt x="2479511" y="1474054"/>
                </a:lnTo>
                <a:lnTo>
                  <a:pt x="2433363" y="1476384"/>
                </a:lnTo>
                <a:cubicBezTo>
                  <a:pt x="1932357" y="1527264"/>
                  <a:pt x="1534055" y="1925565"/>
                  <a:pt x="1483175" y="2426572"/>
                </a:cubicBezTo>
                <a:lnTo>
                  <a:pt x="1480580" y="2477967"/>
                </a:lnTo>
                <a:lnTo>
                  <a:pt x="1471930" y="2486660"/>
                </a:lnTo>
                <a:lnTo>
                  <a:pt x="1075690" y="2498090"/>
                </a:lnTo>
                <a:lnTo>
                  <a:pt x="0" y="1433830"/>
                </a:lnTo>
                <a:lnTo>
                  <a:pt x="1446530" y="0"/>
                </a:lnTo>
                <a:close/>
              </a:path>
            </a:pathLst>
          </a:custGeom>
          <a:solidFill>
            <a:srgbClr val="216B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b="1" dirty="0"/>
              <a:t>JMX</a:t>
            </a:r>
            <a:endParaRPr lang="en-US" altLang="zh-CN" sz="3200" b="1" dirty="0"/>
          </a:p>
        </p:txBody>
      </p:sp>
      <p:sp>
        <p:nvSpPr>
          <p:cNvPr id="9" name="任意多边形 8"/>
          <p:cNvSpPr/>
          <p:nvPr/>
        </p:nvSpPr>
        <p:spPr>
          <a:xfrm>
            <a:off x="6105442" y="1830288"/>
            <a:ext cx="1888469" cy="1886549"/>
          </a:xfrm>
          <a:custGeom>
            <a:avLst/>
            <a:gdLst>
              <a:gd name="connsiteX0" fmla="*/ 1064260 w 2498090"/>
              <a:gd name="connsiteY0" fmla="*/ 0 h 2495550"/>
              <a:gd name="connsiteX1" fmla="*/ 2498090 w 2498090"/>
              <a:gd name="connsiteY1" fmla="*/ 1446530 h 2495550"/>
              <a:gd name="connsiteX2" fmla="*/ 1427480 w 2498090"/>
              <a:gd name="connsiteY2" fmla="*/ 2495550 h 2495550"/>
              <a:gd name="connsiteX3" fmla="*/ 1035050 w 2498090"/>
              <a:gd name="connsiteY3" fmla="*/ 2490470 h 2495550"/>
              <a:gd name="connsiteX4" fmla="*/ 1006225 w 2498090"/>
              <a:gd name="connsiteY4" fmla="*/ 2461788 h 2495550"/>
              <a:gd name="connsiteX5" fmla="*/ 1004318 w 2498090"/>
              <a:gd name="connsiteY5" fmla="*/ 2424032 h 2495550"/>
              <a:gd name="connsiteX6" fmla="*/ 54130 w 2498090"/>
              <a:gd name="connsiteY6" fmla="*/ 1473844 h 2495550"/>
              <a:gd name="connsiteX7" fmla="*/ 11423 w 2498090"/>
              <a:gd name="connsiteY7" fmla="*/ 1471688 h 2495550"/>
              <a:gd name="connsiteX8" fmla="*/ 0 w 2498090"/>
              <a:gd name="connsiteY8" fmla="*/ 1075690 h 2495550"/>
              <a:gd name="connsiteX9" fmla="*/ 1064260 w 2498090"/>
              <a:gd name="connsiteY9"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8090" h="2495550">
                <a:moveTo>
                  <a:pt x="1064260" y="0"/>
                </a:moveTo>
                <a:lnTo>
                  <a:pt x="2498090" y="1446530"/>
                </a:lnTo>
                <a:lnTo>
                  <a:pt x="1427480" y="2495550"/>
                </a:lnTo>
                <a:cubicBezTo>
                  <a:pt x="1296670" y="2493857"/>
                  <a:pt x="1165860" y="2492163"/>
                  <a:pt x="1035050" y="2490470"/>
                </a:cubicBezTo>
                <a:lnTo>
                  <a:pt x="1006225" y="2461788"/>
                </a:lnTo>
                <a:lnTo>
                  <a:pt x="1004318" y="2424032"/>
                </a:lnTo>
                <a:cubicBezTo>
                  <a:pt x="953438" y="1923025"/>
                  <a:pt x="555137" y="1524724"/>
                  <a:pt x="54130" y="1473844"/>
                </a:cubicBezTo>
                <a:lnTo>
                  <a:pt x="11423" y="1471688"/>
                </a:lnTo>
                <a:lnTo>
                  <a:pt x="0" y="1075690"/>
                </a:lnTo>
                <a:lnTo>
                  <a:pt x="10642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b="1" dirty="0">
                <a:sym typeface="+mn-ea"/>
              </a:rPr>
              <a:t>SDK</a:t>
            </a:r>
            <a:endParaRPr lang="en-US" altLang="zh-CN" sz="3200" b="1" dirty="0"/>
          </a:p>
        </p:txBody>
      </p:sp>
      <p:sp>
        <p:nvSpPr>
          <p:cNvPr id="10" name="任意多边形 9"/>
          <p:cNvSpPr/>
          <p:nvPr/>
        </p:nvSpPr>
        <p:spPr>
          <a:xfrm>
            <a:off x="4135210" y="3775166"/>
            <a:ext cx="1886549" cy="1888469"/>
          </a:xfrm>
          <a:custGeom>
            <a:avLst/>
            <a:gdLst>
              <a:gd name="connsiteX0" fmla="*/ 1075690 w 2495550"/>
              <a:gd name="connsiteY0" fmla="*/ 0 h 2498090"/>
              <a:gd name="connsiteX1" fmla="*/ 1471930 w 2495550"/>
              <a:gd name="connsiteY1" fmla="*/ 11430 h 2498090"/>
              <a:gd name="connsiteX2" fmla="*/ 1490543 w 2495550"/>
              <a:gd name="connsiteY2" fmla="*/ 30136 h 2498090"/>
              <a:gd name="connsiteX3" fmla="*/ 1492506 w 2495550"/>
              <a:gd name="connsiteY3" fmla="*/ 69007 h 2498090"/>
              <a:gd name="connsiteX4" fmla="*/ 2442694 w 2495550"/>
              <a:gd name="connsiteY4" fmla="*/ 1019195 h 2498090"/>
              <a:gd name="connsiteX5" fmla="*/ 2476387 w 2495550"/>
              <a:gd name="connsiteY5" fmla="*/ 1020897 h 2498090"/>
              <a:gd name="connsiteX6" fmla="*/ 2490470 w 2495550"/>
              <a:gd name="connsiteY6" fmla="*/ 1035050 h 2498090"/>
              <a:gd name="connsiteX7" fmla="*/ 2495550 w 2495550"/>
              <a:gd name="connsiteY7" fmla="*/ 1427480 h 2498090"/>
              <a:gd name="connsiteX8" fmla="*/ 1446530 w 2495550"/>
              <a:gd name="connsiteY8" fmla="*/ 2498090 h 2498090"/>
              <a:gd name="connsiteX9" fmla="*/ 0 w 2495550"/>
              <a:gd name="connsiteY9" fmla="*/ 1064260 h 2498090"/>
              <a:gd name="connsiteX10" fmla="*/ 1075690 w 2495550"/>
              <a:gd name="connsiteY10" fmla="*/ 0 h 249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5550" h="2498090">
                <a:moveTo>
                  <a:pt x="1075690" y="0"/>
                </a:moveTo>
                <a:lnTo>
                  <a:pt x="1471930" y="11430"/>
                </a:lnTo>
                <a:lnTo>
                  <a:pt x="1490543" y="30136"/>
                </a:lnTo>
                <a:lnTo>
                  <a:pt x="1492506" y="69007"/>
                </a:lnTo>
                <a:cubicBezTo>
                  <a:pt x="1543386" y="570014"/>
                  <a:pt x="1941688" y="968315"/>
                  <a:pt x="2442694" y="1019195"/>
                </a:cubicBezTo>
                <a:lnTo>
                  <a:pt x="2476387" y="1020897"/>
                </a:lnTo>
                <a:lnTo>
                  <a:pt x="2490470" y="1035050"/>
                </a:lnTo>
                <a:cubicBezTo>
                  <a:pt x="2492163" y="1165860"/>
                  <a:pt x="2493857" y="1296670"/>
                  <a:pt x="2495550" y="1427480"/>
                </a:cubicBezTo>
                <a:lnTo>
                  <a:pt x="1446530" y="2498090"/>
                </a:lnTo>
                <a:lnTo>
                  <a:pt x="0" y="1064260"/>
                </a:lnTo>
                <a:lnTo>
                  <a:pt x="107569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3200" b="1" dirty="0">
                <a:sym typeface="+mn-ea"/>
              </a:rPr>
              <a:t>IPMI</a:t>
            </a:r>
            <a:endParaRPr lang="en-US" altLang="zh-CN" sz="3200" b="1" dirty="0">
              <a:sym typeface="+mn-ea"/>
            </a:endParaRPr>
          </a:p>
        </p:txBody>
      </p:sp>
      <p:sp>
        <p:nvSpPr>
          <p:cNvPr id="11" name="任意多边形 10"/>
          <p:cNvSpPr/>
          <p:nvPr/>
        </p:nvSpPr>
        <p:spPr>
          <a:xfrm>
            <a:off x="6105373" y="3777086"/>
            <a:ext cx="1888469" cy="1886549"/>
          </a:xfrm>
          <a:custGeom>
            <a:avLst/>
            <a:gdLst>
              <a:gd name="connsiteX0" fmla="*/ 1427480 w 2498090"/>
              <a:gd name="connsiteY0" fmla="*/ 0 h 2495550"/>
              <a:gd name="connsiteX1" fmla="*/ 2498090 w 2498090"/>
              <a:gd name="connsiteY1" fmla="*/ 1049020 h 2495550"/>
              <a:gd name="connsiteX2" fmla="*/ 1064260 w 2498090"/>
              <a:gd name="connsiteY2" fmla="*/ 2495550 h 2495550"/>
              <a:gd name="connsiteX3" fmla="*/ 0 w 2498090"/>
              <a:gd name="connsiteY3" fmla="*/ 1419860 h 2495550"/>
              <a:gd name="connsiteX4" fmla="*/ 11430 w 2498090"/>
              <a:gd name="connsiteY4" fmla="*/ 1023620 h 2495550"/>
              <a:gd name="connsiteX5" fmla="*/ 16023 w 2498090"/>
              <a:gd name="connsiteY5" fmla="*/ 1019051 h 2495550"/>
              <a:gd name="connsiteX6" fmla="*/ 63461 w 2498090"/>
              <a:gd name="connsiteY6" fmla="*/ 1016655 h 2495550"/>
              <a:gd name="connsiteX7" fmla="*/ 1013649 w 2498090"/>
              <a:gd name="connsiteY7" fmla="*/ 66467 h 2495550"/>
              <a:gd name="connsiteX8" fmla="*/ 1015781 w 2498090"/>
              <a:gd name="connsiteY8" fmla="*/ 24254 h 2495550"/>
              <a:gd name="connsiteX9" fmla="*/ 1035050 w 2498090"/>
              <a:gd name="connsiteY9" fmla="*/ 5080 h 2495550"/>
              <a:gd name="connsiteX10" fmla="*/ 1427480 w 2498090"/>
              <a:gd name="connsiteY10" fmla="*/ 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8090" h="2495550">
                <a:moveTo>
                  <a:pt x="1427480" y="0"/>
                </a:moveTo>
                <a:lnTo>
                  <a:pt x="2498090" y="1049020"/>
                </a:lnTo>
                <a:lnTo>
                  <a:pt x="1064260" y="2495550"/>
                </a:lnTo>
                <a:lnTo>
                  <a:pt x="0" y="1419860"/>
                </a:lnTo>
                <a:lnTo>
                  <a:pt x="11430" y="1023620"/>
                </a:lnTo>
                <a:lnTo>
                  <a:pt x="16023" y="1019051"/>
                </a:lnTo>
                <a:lnTo>
                  <a:pt x="63461" y="1016655"/>
                </a:lnTo>
                <a:cubicBezTo>
                  <a:pt x="564468" y="965775"/>
                  <a:pt x="962769" y="567474"/>
                  <a:pt x="1013649" y="66467"/>
                </a:cubicBezTo>
                <a:lnTo>
                  <a:pt x="1015781" y="24254"/>
                </a:lnTo>
                <a:lnTo>
                  <a:pt x="1035050" y="5080"/>
                </a:lnTo>
                <a:cubicBezTo>
                  <a:pt x="1165860" y="3387"/>
                  <a:pt x="1296670" y="1693"/>
                  <a:pt x="1427480" y="0"/>
                </a:cubicBezTo>
                <a:close/>
              </a:path>
            </a:pathLst>
          </a:custGeom>
          <a:solidFill>
            <a:srgbClr val="216B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dirty="0"/>
              <a:t>......</a:t>
            </a:r>
            <a:endParaRPr lang="en-US" altLang="zh-CN" sz="2400" b="1" dirty="0"/>
          </a:p>
        </p:txBody>
      </p:sp>
      <p:sp>
        <p:nvSpPr>
          <p:cNvPr id="12" name="文本框 11"/>
          <p:cNvSpPr txBox="1"/>
          <p:nvPr/>
        </p:nvSpPr>
        <p:spPr>
          <a:xfrm>
            <a:off x="5694400" y="3329543"/>
            <a:ext cx="1081983" cy="82994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rPr>
              <a:t>监控</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a:p>
            <a:r>
              <a:rPr lang="zh-CN" altLang="en-US" sz="2400" b="1" dirty="0">
                <a:solidFill>
                  <a:schemeClr val="tx1">
                    <a:lumMod val="75000"/>
                    <a:lumOff val="25000"/>
                  </a:schemeClr>
                </a:solidFill>
                <a:latin typeface="微软雅黑" panose="020B0503020204020204" charset="-122"/>
                <a:ea typeface="微软雅黑" panose="020B0503020204020204" charset="-122"/>
              </a:rPr>
              <a:t>协议</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25" name="直接连接符 24"/>
          <p:cNvCxnSpPr/>
          <p:nvPr/>
        </p:nvCxnSpPr>
        <p:spPr>
          <a:xfrm flipH="1">
            <a:off x="904913" y="3716837"/>
            <a:ext cx="3113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966479" y="3711871"/>
            <a:ext cx="3113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a:xfrm>
            <a:off x="8551335" y="4307777"/>
            <a:ext cx="2986387" cy="822263"/>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其他监控协议</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en-US" altLang="zh-CN" sz="1600" dirty="0">
                <a:solidFill>
                  <a:schemeClr val="tx1">
                    <a:lumMod val="75000"/>
                    <a:lumOff val="25000"/>
                  </a:schemeClr>
                </a:solidFill>
                <a:latin typeface="微软雅黑" panose="020B0503020204020204" charset="-122"/>
                <a:ea typeface="微软雅黑" panose="020B0503020204020204" charset="-122"/>
                <a:sym typeface="+mn-ea"/>
              </a:rPr>
              <a:t>telnet</a:t>
            </a: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a:t>
            </a:r>
            <a:r>
              <a:rPr lang="en-US" altLang="zh-CN" sz="1600" dirty="0">
                <a:solidFill>
                  <a:schemeClr val="tx1">
                    <a:lumMod val="75000"/>
                    <a:lumOff val="25000"/>
                  </a:schemeClr>
                </a:solidFill>
                <a:latin typeface="微软雅黑" panose="020B0503020204020204" charset="-122"/>
                <a:ea typeface="微软雅黑" panose="020B0503020204020204" charset="-122"/>
                <a:sym typeface="+mn-ea"/>
              </a:rPr>
              <a:t>CIM</a:t>
            </a:r>
            <a:r>
              <a:rPr lang="zh-CN" altLang="en-US" sz="1600" dirty="0">
                <a:solidFill>
                  <a:schemeClr val="tx1">
                    <a:lumMod val="75000"/>
                    <a:lumOff val="25000"/>
                  </a:schemeClr>
                </a:solidFill>
                <a:latin typeface="微软雅黑" panose="020B0503020204020204" charset="-122"/>
                <a:ea typeface="微软雅黑" panose="020B0503020204020204" charset="-122"/>
                <a:sym typeface="+mn-ea"/>
              </a:rPr>
              <a:t>、等</a:t>
            </a:r>
            <a:r>
              <a:rPr lang="zh-CN" altLang="en-US" sz="1600" dirty="0">
                <a:solidFill>
                  <a:schemeClr val="tx1">
                    <a:lumMod val="75000"/>
                    <a:lumOff val="25000"/>
                  </a:schemeClr>
                </a:solidFill>
                <a:latin typeface="微软雅黑" panose="020B0503020204020204" charset="-122"/>
                <a:ea typeface="微软雅黑" panose="020B0503020204020204" charset="-122"/>
              </a:rPr>
              <a:t>。</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28" name="Content Placeholder 2"/>
          <p:cNvSpPr txBox="1"/>
          <p:nvPr/>
        </p:nvSpPr>
        <p:spPr>
          <a:xfrm>
            <a:off x="904848" y="2172335"/>
            <a:ext cx="2986405" cy="1202055"/>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Java管理扩展</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为应用程序、设备、系统等植入管理功能的框架，用户</a:t>
            </a:r>
            <a:r>
              <a:rPr lang="en-US" altLang="zh-CN" sz="1600" dirty="0">
                <a:solidFill>
                  <a:schemeClr val="tx1">
                    <a:lumMod val="75000"/>
                    <a:lumOff val="25000"/>
                  </a:schemeClr>
                </a:solidFill>
                <a:latin typeface="微软雅黑" panose="020B0503020204020204" charset="-122"/>
                <a:ea typeface="微软雅黑" panose="020B0503020204020204" charset="-122"/>
              </a:rPr>
              <a:t>tomcat</a:t>
            </a:r>
            <a:r>
              <a:rPr lang="zh-CN" altLang="en-US" sz="1600" dirty="0">
                <a:solidFill>
                  <a:schemeClr val="tx1">
                    <a:lumMod val="75000"/>
                    <a:lumOff val="25000"/>
                  </a:schemeClr>
                </a:solidFill>
                <a:latin typeface="微软雅黑" panose="020B0503020204020204" charset="-122"/>
                <a:ea typeface="微软雅黑" panose="020B0503020204020204" charset="-122"/>
              </a:rPr>
              <a:t>监控。</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30" name="Content Placeholder 2"/>
          <p:cNvSpPr txBox="1"/>
          <p:nvPr/>
        </p:nvSpPr>
        <p:spPr>
          <a:xfrm>
            <a:off x="8551335" y="2359381"/>
            <a:ext cx="2986387" cy="825338"/>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软件开发工具包</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第三方提供监控工具包，一般用户虚拟化设备监控。</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
        <p:nvSpPr>
          <p:cNvPr id="3" name="Content Placeholder 2"/>
          <p:cNvSpPr txBox="1"/>
          <p:nvPr/>
        </p:nvSpPr>
        <p:spPr>
          <a:xfrm>
            <a:off x="904676" y="4307561"/>
            <a:ext cx="2986387" cy="825338"/>
          </a:xfrm>
          <a:prstGeom prst="rect">
            <a:avLst/>
          </a:prstGeom>
        </p:spPr>
        <p:txBody>
          <a:bodyPr vert="horz" lIns="121682" tIns="60841" rIns="121682" bIns="60841" rtlCol="0">
            <a:noAutofit/>
          </a:bodyPr>
          <a:lstStyle>
            <a:lvl1pPr marL="342900" indent="-342900" algn="l" defTabSz="914400" rtl="0" eaLnBrk="1" latinLnBrk="0" hangingPunct="1">
              <a:spcBef>
                <a:spcPct val="20000"/>
              </a:spcBef>
              <a:buFont typeface="Arial" panose="020B060402020209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智能平台管理接口</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a:p>
            <a:pPr marL="0" lvl="0" indent="0">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服务器类资源（支持</a:t>
            </a:r>
            <a:r>
              <a:rPr lang="en-US" altLang="zh-CN" sz="1600" dirty="0">
                <a:solidFill>
                  <a:schemeClr val="tx1">
                    <a:lumMod val="75000"/>
                    <a:lumOff val="25000"/>
                  </a:schemeClr>
                </a:solidFill>
                <a:latin typeface="微软雅黑" panose="020B0503020204020204" charset="-122"/>
                <a:ea typeface="微软雅黑" panose="020B0503020204020204" charset="-122"/>
              </a:rPr>
              <a:t>BMC</a:t>
            </a:r>
            <a:r>
              <a:rPr lang="zh-CN" altLang="en-US" sz="1600" dirty="0">
                <a:solidFill>
                  <a:schemeClr val="tx1">
                    <a:lumMod val="75000"/>
                    <a:lumOff val="25000"/>
                  </a:schemeClr>
                </a:solidFill>
                <a:latin typeface="微软雅黑" panose="020B0503020204020204" charset="-122"/>
                <a:ea typeface="微软雅黑" panose="020B0503020204020204" charset="-122"/>
              </a:rPr>
              <a:t>）管理平台信息读取接口，监控硬件信息</a:t>
            </a:r>
            <a:endParaRPr lang="zh-CN" altLang="en-US" sz="1600"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Text Box 30"/>
          <p:cNvSpPr txBox="1">
            <a:spLocks noChangeArrowheads="1"/>
          </p:cNvSpPr>
          <p:nvPr userDrawn="1"/>
        </p:nvSpPr>
        <p:spPr bwMode="auto">
          <a:xfrm>
            <a:off x="977900" y="149860"/>
            <a:ext cx="8794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702030404030204" charset="0"/>
                <a:ea typeface="MS PGothic" panose="020B0600070205080204" pitchFamily="34" charset="-128"/>
              </a:defRPr>
            </a:lvl1pPr>
            <a:lvl2pPr marL="742950" indent="-285750" eaLnBrk="0" hangingPunct="0">
              <a:defRPr>
                <a:solidFill>
                  <a:schemeClr val="tx1"/>
                </a:solidFill>
                <a:latin typeface="Calibri" panose="020F0702030404030204" charset="0"/>
                <a:ea typeface="MS PGothic" panose="020B0600070205080204" pitchFamily="34" charset="-128"/>
              </a:defRPr>
            </a:lvl2pPr>
            <a:lvl3pPr marL="1143000" indent="-228600" eaLnBrk="0" hangingPunct="0">
              <a:defRPr>
                <a:solidFill>
                  <a:schemeClr val="tx1"/>
                </a:solidFill>
                <a:latin typeface="Calibri" panose="020F0702030404030204" charset="0"/>
                <a:ea typeface="MS PGothic" panose="020B0600070205080204" pitchFamily="34" charset="-128"/>
              </a:defRPr>
            </a:lvl3pPr>
            <a:lvl4pPr marL="1600200" indent="-228600" eaLnBrk="0" hangingPunct="0">
              <a:defRPr>
                <a:solidFill>
                  <a:schemeClr val="tx1"/>
                </a:solidFill>
                <a:latin typeface="Calibri" panose="020F0702030404030204" charset="0"/>
                <a:ea typeface="MS PGothic" panose="020B0600070205080204" pitchFamily="34" charset="-128"/>
              </a:defRPr>
            </a:lvl4pPr>
            <a:lvl5pPr marL="2057400" indent="-228600" eaLnBrk="0" hangingPunct="0">
              <a:defRPr>
                <a:solidFill>
                  <a:schemeClr val="tx1"/>
                </a:solidFill>
                <a:latin typeface="Calibri" panose="020F070203040403020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702030404030204" charset="0"/>
                <a:ea typeface="MS PGothic" panose="020B0600070205080204" pitchFamily="34" charset="-128"/>
              </a:defRPr>
            </a:lvl9pPr>
          </a:lstStyle>
          <a:p>
            <a:pPr eaLnBrk="1" hangingPunct="1"/>
            <a:r>
              <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rPr>
              <a:t>数据存储</a:t>
            </a:r>
            <a:endParaRPr lang="zh-CN" altLang="en-US" sz="2400" b="1" dirty="0">
              <a:solidFill>
                <a:schemeClr val="tx1"/>
              </a:solidFill>
              <a:latin typeface="微软雅黑" panose="020B0503020204020204" charset="-122"/>
              <a:ea typeface="微软雅黑" panose="020B0503020204020204" charset="-122"/>
              <a:sym typeface="Franklin Gothic Medium" panose="020B0603020102090204" pitchFamily="34" charset="0"/>
            </a:endParaRPr>
          </a:p>
        </p:txBody>
      </p:sp>
      <p:grpSp>
        <p:nvGrpSpPr>
          <p:cNvPr id="2" name="组合 1"/>
          <p:cNvGrpSpPr/>
          <p:nvPr/>
        </p:nvGrpSpPr>
        <p:grpSpPr>
          <a:xfrm>
            <a:off x="814705" y="1313815"/>
            <a:ext cx="10104120" cy="617220"/>
            <a:chOff x="1283" y="2069"/>
            <a:chExt cx="15912" cy="972"/>
          </a:xfrm>
        </p:grpSpPr>
        <p:cxnSp>
          <p:nvCxnSpPr>
            <p:cNvPr id="82" name="出自【趣你的PPT】(微信:qunideppt)：最优质的PPT资源库"/>
            <p:cNvCxnSpPr/>
            <p:nvPr/>
          </p:nvCxnSpPr>
          <p:spPr bwMode="auto">
            <a:xfrm>
              <a:off x="1283" y="2997"/>
              <a:ext cx="15874"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83" name="出自【趣你的PPT】(微信:qunideppt)：最优质的PPT资源库"/>
            <p:cNvSpPr/>
            <p:nvPr/>
          </p:nvSpPr>
          <p:spPr bwMode="auto">
            <a:xfrm>
              <a:off x="1283" y="2308"/>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en-US" altLang="zh-CN" kern="0" dirty="0">
                  <a:solidFill>
                    <a:schemeClr val="bg1"/>
                  </a:solidFill>
                  <a:latin typeface="方正兰亭中粗黑_GBK" pitchFamily="2" charset="-122"/>
                  <a:ea typeface="方正兰亭中粗黑_GBK" pitchFamily="2" charset="-122"/>
                </a:rPr>
                <a:t>mysql</a:t>
              </a:r>
              <a:endParaRPr lang="en-US" altLang="zh-CN" kern="0" dirty="0">
                <a:solidFill>
                  <a:schemeClr val="bg1"/>
                </a:solidFill>
                <a:latin typeface="方正兰亭中粗黑_GBK" pitchFamily="2" charset="-122"/>
                <a:ea typeface="方正兰亭中粗黑_GBK" pitchFamily="2" charset="-122"/>
              </a:endParaRPr>
            </a:p>
          </p:txBody>
        </p:sp>
        <p:sp>
          <p:nvSpPr>
            <p:cNvPr id="84" name="出自【趣你的PPT】(微信:qunideppt)：最优质的PPT资源库"/>
            <p:cNvSpPr txBox="1"/>
            <p:nvPr/>
          </p:nvSpPr>
          <p:spPr>
            <a:xfrm>
              <a:off x="4685" y="2069"/>
              <a:ext cx="12511" cy="919"/>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基本信息、配置信息、业务信息、授权信息、系统管理信息、参数信息等</a:t>
              </a:r>
              <a:endParaRPr lang="zh-CN" altLang="en-US" sz="1600" dirty="0">
                <a:latin typeface="微软雅黑" panose="020B0503020204020204" charset="-122"/>
                <a:ea typeface="微软雅黑" panose="020B0503020204020204" charset="-122"/>
              </a:endParaRPr>
            </a:p>
            <a:p>
              <a:r>
                <a:rPr lang="zh-CN" altLang="en-US" sz="1600" dirty="0">
                  <a:latin typeface="微软雅黑" panose="020B0503020204020204" charset="-122"/>
                  <a:ea typeface="微软雅黑" panose="020B0503020204020204" charset="-122"/>
                </a:rPr>
                <a:t>快照信息、告警信息、通知信息等</a:t>
              </a:r>
              <a:endParaRPr lang="zh-CN" altLang="en-US" sz="1600" dirty="0">
                <a:latin typeface="微软雅黑" panose="020B0503020204020204" charset="-122"/>
                <a:ea typeface="微软雅黑" panose="020B0503020204020204" charset="-122"/>
              </a:endParaRPr>
            </a:p>
          </p:txBody>
        </p:sp>
      </p:grpSp>
      <p:grpSp>
        <p:nvGrpSpPr>
          <p:cNvPr id="4" name="组合 3"/>
          <p:cNvGrpSpPr/>
          <p:nvPr/>
        </p:nvGrpSpPr>
        <p:grpSpPr>
          <a:xfrm>
            <a:off x="814705" y="2477135"/>
            <a:ext cx="10104120" cy="465455"/>
            <a:chOff x="1283" y="3901"/>
            <a:chExt cx="15912" cy="733"/>
          </a:xfrm>
        </p:grpSpPr>
        <p:cxnSp>
          <p:nvCxnSpPr>
            <p:cNvPr id="8" name="出自【趣你的PPT】(微信:qunideppt)：最优质的PPT资源库"/>
            <p:cNvCxnSpPr/>
            <p:nvPr/>
          </p:nvCxnSpPr>
          <p:spPr bwMode="auto">
            <a:xfrm>
              <a:off x="1283" y="4590"/>
              <a:ext cx="15874"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9" name="出自【趣你的PPT】(微信:qunideppt)：最优质的PPT资源库"/>
            <p:cNvSpPr/>
            <p:nvPr/>
          </p:nvSpPr>
          <p:spPr bwMode="auto">
            <a:xfrm>
              <a:off x="1283" y="3901"/>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en-US" altLang="zh-CN" kern="0" dirty="0">
                  <a:solidFill>
                    <a:schemeClr val="bg1"/>
                  </a:solidFill>
                  <a:latin typeface="方正兰亭中粗黑_GBK" pitchFamily="2" charset="-122"/>
                  <a:ea typeface="方正兰亭中粗黑_GBK" pitchFamily="2" charset="-122"/>
                </a:rPr>
                <a:t>redis</a:t>
              </a:r>
              <a:endParaRPr lang="en-US" altLang="zh-CN" kern="0" dirty="0">
                <a:solidFill>
                  <a:schemeClr val="bg1"/>
                </a:solidFill>
                <a:latin typeface="方正兰亭中粗黑_GBK" pitchFamily="2" charset="-122"/>
                <a:ea typeface="方正兰亭中粗黑_GBK" pitchFamily="2" charset="-122"/>
              </a:endParaRPr>
            </a:p>
          </p:txBody>
        </p:sp>
        <p:sp>
          <p:nvSpPr>
            <p:cNvPr id="10" name="出自【趣你的PPT】(微信:qunideppt)：最优质的PPT资源库"/>
            <p:cNvSpPr txBox="1"/>
            <p:nvPr/>
          </p:nvSpPr>
          <p:spPr>
            <a:xfrm>
              <a:off x="4685" y="4050"/>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基本信息、配置信息、快照信息、告警信息、标记信息、缓存信息</a:t>
              </a:r>
              <a:endParaRPr lang="zh-CN" altLang="en-US" sz="1600" dirty="0">
                <a:latin typeface="微软雅黑" panose="020B0503020204020204" charset="-122"/>
                <a:ea typeface="微软雅黑" panose="020B0503020204020204" charset="-122"/>
              </a:endParaRPr>
            </a:p>
          </p:txBody>
        </p:sp>
      </p:grpSp>
      <p:grpSp>
        <p:nvGrpSpPr>
          <p:cNvPr id="5" name="组合 4"/>
          <p:cNvGrpSpPr/>
          <p:nvPr/>
        </p:nvGrpSpPr>
        <p:grpSpPr>
          <a:xfrm>
            <a:off x="814705" y="3488690"/>
            <a:ext cx="10104120" cy="459740"/>
            <a:chOff x="1283" y="5494"/>
            <a:chExt cx="15912" cy="724"/>
          </a:xfrm>
        </p:grpSpPr>
        <p:cxnSp>
          <p:nvCxnSpPr>
            <p:cNvPr id="13" name="出自【趣你的PPT】(微信:qunideppt)：最优质的PPT资源库"/>
            <p:cNvCxnSpPr/>
            <p:nvPr/>
          </p:nvCxnSpPr>
          <p:spPr bwMode="auto">
            <a:xfrm>
              <a:off x="1283" y="6174"/>
              <a:ext cx="15874"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14" name="出自【趣你的PPT】(微信:qunideppt)：最优质的PPT资源库"/>
            <p:cNvSpPr/>
            <p:nvPr/>
          </p:nvSpPr>
          <p:spPr bwMode="auto">
            <a:xfrm>
              <a:off x="1283" y="5494"/>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en-US" altLang="zh-CN" kern="0" dirty="0">
                  <a:solidFill>
                    <a:schemeClr val="bg1"/>
                  </a:solidFill>
                  <a:latin typeface="方正兰亭中粗黑_GBK" pitchFamily="2" charset="-122"/>
                  <a:ea typeface="方正兰亭中粗黑_GBK" pitchFamily="2" charset="-122"/>
                </a:rPr>
                <a:t>elasticsearch</a:t>
              </a:r>
              <a:endParaRPr lang="en-US" altLang="zh-CN" kern="0" dirty="0">
                <a:solidFill>
                  <a:schemeClr val="bg1"/>
                </a:solidFill>
                <a:latin typeface="方正兰亭中粗黑_GBK" pitchFamily="2" charset="-122"/>
                <a:ea typeface="方正兰亭中粗黑_GBK" pitchFamily="2" charset="-122"/>
              </a:endParaRPr>
            </a:p>
          </p:txBody>
        </p:sp>
        <p:sp>
          <p:nvSpPr>
            <p:cNvPr id="15" name="出自【趣你的PPT】(微信:qunideppt)：最优质的PPT资源库"/>
            <p:cNvSpPr txBox="1"/>
            <p:nvPr/>
          </p:nvSpPr>
          <p:spPr>
            <a:xfrm>
              <a:off x="4685" y="5643"/>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实时数据、性能数据、告警数据、日志信息、</a:t>
              </a:r>
              <a:r>
                <a:rPr lang="en-US" altLang="zh-CN" sz="1600" dirty="0">
                  <a:latin typeface="微软雅黑" panose="020B0503020204020204" charset="-122"/>
                  <a:ea typeface="微软雅黑" panose="020B0503020204020204" charset="-122"/>
                </a:rPr>
                <a:t>trap</a:t>
              </a:r>
              <a:r>
                <a:rPr lang="zh-CN" altLang="en-US" sz="1600" dirty="0">
                  <a:latin typeface="微软雅黑" panose="020B0503020204020204" charset="-122"/>
                  <a:ea typeface="微软雅黑" panose="020B0503020204020204" charset="-122"/>
                </a:rPr>
                <a:t>对接信息、心跳信息、报表信息</a:t>
              </a:r>
              <a:endParaRPr lang="zh-CN" altLang="en-US" sz="1600" dirty="0">
                <a:latin typeface="微软雅黑" panose="020B0503020204020204" charset="-122"/>
                <a:ea typeface="微软雅黑" panose="020B0503020204020204" charset="-122"/>
              </a:endParaRPr>
            </a:p>
          </p:txBody>
        </p:sp>
      </p:grpSp>
      <p:grpSp>
        <p:nvGrpSpPr>
          <p:cNvPr id="6" name="组合 5"/>
          <p:cNvGrpSpPr/>
          <p:nvPr/>
        </p:nvGrpSpPr>
        <p:grpSpPr>
          <a:xfrm>
            <a:off x="814705" y="4500245"/>
            <a:ext cx="10104120" cy="465455"/>
            <a:chOff x="1283" y="7087"/>
            <a:chExt cx="15912" cy="733"/>
          </a:xfrm>
        </p:grpSpPr>
        <p:cxnSp>
          <p:nvCxnSpPr>
            <p:cNvPr id="17" name="出自【趣你的PPT】(微信:qunideppt)：最优质的PPT资源库"/>
            <p:cNvCxnSpPr/>
            <p:nvPr/>
          </p:nvCxnSpPr>
          <p:spPr bwMode="auto">
            <a:xfrm>
              <a:off x="1283" y="7776"/>
              <a:ext cx="15874"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18" name="出自【趣你的PPT】(微信:qunideppt)：最优质的PPT资源库"/>
            <p:cNvSpPr/>
            <p:nvPr/>
          </p:nvSpPr>
          <p:spPr bwMode="auto">
            <a:xfrm>
              <a:off x="1283" y="7087"/>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en-US" altLang="zh-CN" kern="0" dirty="0">
                  <a:solidFill>
                    <a:schemeClr val="bg1"/>
                  </a:solidFill>
                  <a:latin typeface="方正兰亭中粗黑_GBK" pitchFamily="2" charset="-122"/>
                  <a:ea typeface="方正兰亭中粗黑_GBK" pitchFamily="2" charset="-122"/>
                </a:rPr>
                <a:t>influxdb</a:t>
              </a:r>
              <a:endParaRPr lang="en-US" altLang="zh-CN" kern="0" dirty="0">
                <a:solidFill>
                  <a:schemeClr val="bg1"/>
                </a:solidFill>
                <a:latin typeface="方正兰亭中粗黑_GBK" pitchFamily="2" charset="-122"/>
                <a:ea typeface="方正兰亭中粗黑_GBK" pitchFamily="2" charset="-122"/>
              </a:endParaRPr>
            </a:p>
          </p:txBody>
        </p:sp>
        <p:sp>
          <p:nvSpPr>
            <p:cNvPr id="19" name="出自【趣你的PPT】(微信:qunideppt)：最优质的PPT资源库"/>
            <p:cNvSpPr txBox="1"/>
            <p:nvPr/>
          </p:nvSpPr>
          <p:spPr>
            <a:xfrm>
              <a:off x="4685" y="7236"/>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性能数据原始信息、性能数据聚合结果信息</a:t>
              </a:r>
              <a:endParaRPr lang="zh-CN" altLang="en-US" sz="1600" dirty="0">
                <a:latin typeface="微软雅黑" panose="020B0503020204020204" charset="-122"/>
                <a:ea typeface="微软雅黑" panose="020B0503020204020204" charset="-122"/>
              </a:endParaRPr>
            </a:p>
          </p:txBody>
        </p:sp>
      </p:grpSp>
      <p:grpSp>
        <p:nvGrpSpPr>
          <p:cNvPr id="7" name="组合 6"/>
          <p:cNvGrpSpPr/>
          <p:nvPr/>
        </p:nvGrpSpPr>
        <p:grpSpPr>
          <a:xfrm>
            <a:off x="814705" y="5511800"/>
            <a:ext cx="10104120" cy="465455"/>
            <a:chOff x="1283" y="8680"/>
            <a:chExt cx="15912" cy="733"/>
          </a:xfrm>
        </p:grpSpPr>
        <p:cxnSp>
          <p:nvCxnSpPr>
            <p:cNvPr id="21" name="出自【趣你的PPT】(微信:qunideppt)：最优质的PPT资源库"/>
            <p:cNvCxnSpPr/>
            <p:nvPr/>
          </p:nvCxnSpPr>
          <p:spPr bwMode="auto">
            <a:xfrm>
              <a:off x="1283" y="9369"/>
              <a:ext cx="15874" cy="44"/>
            </a:xfrm>
            <a:prstGeom prst="line">
              <a:avLst/>
            </a:prstGeom>
            <a:ln w="57150">
              <a:solidFill>
                <a:srgbClr val="206AD7"/>
              </a:solidFill>
            </a:ln>
          </p:spPr>
          <p:style>
            <a:lnRef idx="1">
              <a:schemeClr val="accent1"/>
            </a:lnRef>
            <a:fillRef idx="0">
              <a:schemeClr val="accent1"/>
            </a:fillRef>
            <a:effectRef idx="0">
              <a:schemeClr val="accent1"/>
            </a:effectRef>
            <a:fontRef idx="minor">
              <a:schemeClr val="tx1"/>
            </a:fontRef>
          </p:style>
        </p:cxnSp>
        <p:sp>
          <p:nvSpPr>
            <p:cNvPr id="22" name="出自【趣你的PPT】(微信:qunideppt)：最优质的PPT资源库"/>
            <p:cNvSpPr/>
            <p:nvPr/>
          </p:nvSpPr>
          <p:spPr bwMode="auto">
            <a:xfrm>
              <a:off x="1283" y="8680"/>
              <a:ext cx="3402" cy="680"/>
            </a:xfrm>
            <a:prstGeom prst="rect">
              <a:avLst/>
            </a:prstGeom>
            <a:solidFill>
              <a:srgbClr val="206AD7"/>
            </a:solidFill>
            <a:ln w="57150">
              <a:solidFill>
                <a:srgbClr val="206AD7"/>
              </a:solidFill>
            </a:ln>
          </p:spPr>
          <p:style>
            <a:lnRef idx="2">
              <a:schemeClr val="accent1">
                <a:shade val="50000"/>
              </a:schemeClr>
            </a:lnRef>
            <a:fillRef idx="1">
              <a:schemeClr val="accent1"/>
            </a:fillRef>
            <a:effectRef idx="0">
              <a:schemeClr val="accent1"/>
            </a:effectRef>
            <a:fontRef idx="minor">
              <a:schemeClr val="lt1"/>
            </a:fontRef>
          </p:style>
          <p:txBody>
            <a:bodyPr anchor="ctr"/>
            <a:p>
              <a:pPr lvl="0" algn="ctr">
                <a:defRPr/>
              </a:pPr>
              <a:r>
                <a:rPr lang="en-US" altLang="zh-CN" kern="0" dirty="0">
                  <a:solidFill>
                    <a:schemeClr val="bg1"/>
                  </a:solidFill>
                  <a:latin typeface="方正兰亭中粗黑_GBK" pitchFamily="2" charset="-122"/>
                  <a:ea typeface="方正兰亭中粗黑_GBK" pitchFamily="2" charset="-122"/>
                </a:rPr>
                <a:t>zookeeper</a:t>
              </a:r>
              <a:endParaRPr lang="en-US" altLang="zh-CN" kern="0" dirty="0">
                <a:solidFill>
                  <a:schemeClr val="bg1"/>
                </a:solidFill>
                <a:latin typeface="方正兰亭中粗黑_GBK" pitchFamily="2" charset="-122"/>
                <a:ea typeface="方正兰亭中粗黑_GBK" pitchFamily="2" charset="-122"/>
              </a:endParaRPr>
            </a:p>
          </p:txBody>
        </p:sp>
        <p:sp>
          <p:nvSpPr>
            <p:cNvPr id="23" name="出自【趣你的PPT】(微信:qunideppt)：最优质的PPT资源库"/>
            <p:cNvSpPr txBox="1"/>
            <p:nvPr/>
          </p:nvSpPr>
          <p:spPr>
            <a:xfrm>
              <a:off x="4685" y="8829"/>
              <a:ext cx="12511" cy="531"/>
            </a:xfrm>
            <a:prstGeom prst="rect">
              <a:avLst/>
            </a:prstGeom>
            <a:noFill/>
          </p:spPr>
          <p:txBody>
            <a:bodyPr wrap="square" rtlCol="0" anchor="ctr" anchorCtr="0">
              <a:spAutoFit/>
            </a:bodyPr>
            <a:p>
              <a:r>
                <a:rPr lang="zh-CN" altLang="en-US" sz="1600" dirty="0">
                  <a:latin typeface="微软雅黑" panose="020B0503020204020204" charset="-122"/>
                  <a:ea typeface="微软雅黑" panose="020B0503020204020204" charset="-122"/>
                </a:rPr>
                <a:t>自动发现资源、告警关闭、告警消除</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告警升级</a:t>
              </a:r>
              <a:r>
                <a:rPr lang="en-US" altLang="zh-CN" sz="1600" dirty="0">
                  <a:latin typeface="微软雅黑" panose="020B0503020204020204" charset="-122"/>
                  <a:ea typeface="微软雅黑" panose="020B0503020204020204" charset="-122"/>
                </a:rPr>
                <a:t>等</a:t>
              </a:r>
              <a:r>
                <a:rPr lang="zh-CN" altLang="en-US" sz="1600" dirty="0">
                  <a:latin typeface="微软雅黑" panose="020B0503020204020204" charset="-122"/>
                  <a:ea typeface="微软雅黑" panose="020B0503020204020204" charset="-122"/>
                </a:rPr>
                <a:t>状态信息</a:t>
              </a:r>
              <a:endParaRPr lang="zh-CN" altLang="en-US" sz="1600" dirty="0">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BEAUTIFY_FLAG" val="#wm#"/>
  <p:tag name="KSO_WM_TEMPLATE_CATEGORY" val="custom"/>
  <p:tag name="KSO_WM_TEMPLATE_INDEX" val="160176"/>
  <p:tag name="KSO_WM_UNIT_TYPE" val="a"/>
  <p:tag name="KSO_WM_UNIT_INDEX" val="1"/>
  <p:tag name="KSO_WM_UNIT_ID" val="custom160176_1*a*1"/>
  <p:tag name="KSO_WM_UNIT_CLEAR" val="1"/>
  <p:tag name="KSO_WM_UNIT_LAYERLEVEL" val="1"/>
  <p:tag name="KSO_WM_UNIT_VALUE" val="16"/>
  <p:tag name="KSO_WM_UNIT_ISCONTENTSTITLE" val="0"/>
  <p:tag name="KSO_WM_UNIT_HIGHLIGHT" val="0"/>
  <p:tag name="KSO_WM_UNIT_COMPATIBLE" val="0"/>
  <p:tag name="KSO_WM_UNIT_PRESET_TEXT_INDEX" val="3"/>
  <p:tag name="KSO_WM_UNIT_PRESET_TEXT_LEN" val="12"/>
</p:tagLst>
</file>

<file path=ppt/tags/tag2.xml><?xml version="1.0" encoding="utf-8"?>
<p:tagLst xmlns:p="http://schemas.openxmlformats.org/presentationml/2006/main">
  <p:tag name="KSO_WM_SLIDE_MODEL_TYPE" val="cover"/>
</p:tagLst>
</file>

<file path=ppt/tags/tag3.xml><?xml version="1.0" encoding="utf-8"?>
<p:tagLst xmlns:p="http://schemas.openxmlformats.org/presentationml/2006/main">
  <p:tag name="MH" val="20160830110146"/>
  <p:tag name="MH_LIBRARY" val="CONTENTS"/>
  <p:tag name="MH_TYPE" val="OTHERS"/>
  <p:tag name="ID" val="553512"/>
</p:tagLst>
</file>

<file path=ppt/tags/tag4.xml><?xml version="1.0" encoding="utf-8"?>
<p:tagLst xmlns:p="http://schemas.openxmlformats.org/presentationml/2006/main">
  <p:tag name="MH" val="20160830110146"/>
  <p:tag name="MH_LIBRARY" val="CONTENTS"/>
  <p:tag name="MH_TYPE" val="OTHERS"/>
  <p:tag name="ID" val="553512"/>
</p:tagLst>
</file>

<file path=ppt/tags/tag5.xml><?xml version="1.0" encoding="utf-8"?>
<p:tagLst xmlns:p="http://schemas.openxmlformats.org/presentationml/2006/main">
  <p:tag name="KSO_WM_UNIT_PLACING_PICTURE_USER_VIEWPORT" val="{&quot;height&quot;:7821,&quot;width&quot;:1583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3054</Words>
  <Application>WPS 演示</Application>
  <PresentationFormat>宽屏</PresentationFormat>
  <Paragraphs>489</Paragraphs>
  <Slides>46</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46</vt:i4>
      </vt:variant>
    </vt:vector>
  </HeadingPairs>
  <TitlesOfParts>
    <vt:vector size="66" baseType="lpstr">
      <vt:lpstr>Arial</vt:lpstr>
      <vt:lpstr>方正书宋_GBK</vt:lpstr>
      <vt:lpstr>Wingdings</vt:lpstr>
      <vt:lpstr>Calibri</vt:lpstr>
      <vt:lpstr>MS PGothic</vt:lpstr>
      <vt:lpstr>微软雅黑</vt:lpstr>
      <vt:lpstr>Franklin Gothic Medium</vt:lpstr>
      <vt:lpstr>Century Gothic</vt:lpstr>
      <vt:lpstr>苹方-简</vt:lpstr>
      <vt:lpstr>Century Schoolbook</vt:lpstr>
      <vt:lpstr>方正兰亭中粗黑_GBK</vt:lpstr>
      <vt:lpstr>Lato Light</vt:lpstr>
      <vt:lpstr>Thonburi</vt:lpstr>
      <vt:lpstr>宋体</vt:lpstr>
      <vt:lpstr>思源黑体 CN Heavy</vt:lpstr>
      <vt:lpstr>兰亭黑-简</vt:lpstr>
      <vt:lpstr>Calibri Light</vt:lpstr>
      <vt:lpstr>Helvetica Neue</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zhaopengjun</dc:creator>
  <cp:lastModifiedBy>zhaopengjun</cp:lastModifiedBy>
  <cp:revision>271</cp:revision>
  <dcterms:created xsi:type="dcterms:W3CDTF">2020-08-18T00:27:11Z</dcterms:created>
  <dcterms:modified xsi:type="dcterms:W3CDTF">2020-08-18T00:27:11Z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2052-2.5.0.4070</vt:lpwstr>
  </property>
</Properties>
</file>