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402" r:id="rId5"/>
    <p:sldId id="340" r:id="rId6"/>
    <p:sldId id="259" r:id="rId7"/>
    <p:sldId id="320" r:id="rId8"/>
    <p:sldId id="319" r:id="rId9"/>
    <p:sldId id="293" r:id="rId10"/>
    <p:sldId id="318" r:id="rId11"/>
    <p:sldId id="337" r:id="rId12"/>
    <p:sldId id="338" r:id="rId13"/>
    <p:sldId id="339" r:id="rId14"/>
    <p:sldId id="403" r:id="rId15"/>
    <p:sldId id="334" r:id="rId16"/>
    <p:sldId id="397" r:id="rId17"/>
    <p:sldId id="398" r:id="rId18"/>
    <p:sldId id="467" r:id="rId19"/>
    <p:sldId id="333" r:id="rId20"/>
    <p:sldId id="466" r:id="rId21"/>
    <p:sldId id="396" r:id="rId22"/>
    <p:sldId id="323" r:id="rId23"/>
    <p:sldId id="344" r:id="rId24"/>
    <p:sldId id="345" r:id="rId25"/>
    <p:sldId id="329" r:id="rId26"/>
    <p:sldId id="324" r:id="rId27"/>
    <p:sldId id="330" r:id="rId28"/>
    <p:sldId id="464" r:id="rId29"/>
    <p:sldId id="325" r:id="rId30"/>
    <p:sldId id="321" r:id="rId31"/>
    <p:sldId id="469" r:id="rId32"/>
    <p:sldId id="471" r:id="rId33"/>
    <p:sldId id="401" r:id="rId34"/>
    <p:sldId id="346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0F"/>
    <a:srgbClr val="206AD7"/>
    <a:srgbClr val="216BD8"/>
    <a:srgbClr val="206AD8"/>
    <a:srgbClr val="206BD8"/>
    <a:srgbClr val="206BD7"/>
    <a:srgbClr val="E6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282" y="90"/>
      </p:cViewPr>
      <p:guideLst>
        <p:guide orient="horz" pos="2184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C4DE2-4A62-450A-83B5-4B74B4248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344C0-94E0-4D34-A281-1354AAF2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192.168.0.243:8081/index.html" TargetMode="External"/><Relationship Id="rId1" Type="http://schemas.openxmlformats.org/officeDocument/2006/relationships/hyperlink" Target="http://192.168.0.243:8088/start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3333824" y="4272723"/>
            <a:ext cx="3186039" cy="3009035"/>
            <a:chOff x="3333824" y="4272723"/>
            <a:chExt cx="3186039" cy="3009035"/>
          </a:xfrm>
        </p:grpSpPr>
        <p:sp>
          <p:nvSpPr>
            <p:cNvPr id="4" name="等腰三角形 58"/>
            <p:cNvSpPr/>
            <p:nvPr/>
          </p:nvSpPr>
          <p:spPr>
            <a:xfrm>
              <a:off x="3852971" y="5941340"/>
              <a:ext cx="1162051" cy="130722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  <a:gd name="connsiteX0-49" fmla="*/ 452437 w 1600201"/>
                <a:gd name="connsiteY0-50" fmla="*/ 181691 h 732554"/>
                <a:gd name="connsiteX1-51" fmla="*/ 1600201 w 1600201"/>
                <a:gd name="connsiteY1-52" fmla="*/ 0 h 732554"/>
                <a:gd name="connsiteX2-53" fmla="*/ 0 w 1600201"/>
                <a:gd name="connsiteY2-54" fmla="*/ 732554 h 732554"/>
                <a:gd name="connsiteX3-55" fmla="*/ 452437 w 1600201"/>
                <a:gd name="connsiteY3-56" fmla="*/ 181691 h 732554"/>
                <a:gd name="connsiteX0-57" fmla="*/ 547687 w 1600201"/>
                <a:gd name="connsiteY0-58" fmla="*/ 0 h 957263"/>
                <a:gd name="connsiteX1-59" fmla="*/ 1600201 w 1600201"/>
                <a:gd name="connsiteY1-60" fmla="*/ 224709 h 957263"/>
                <a:gd name="connsiteX2-61" fmla="*/ 0 w 1600201"/>
                <a:gd name="connsiteY2-62" fmla="*/ 957263 h 957263"/>
                <a:gd name="connsiteX3-63" fmla="*/ 547687 w 1600201"/>
                <a:gd name="connsiteY3-64" fmla="*/ 0 h 957263"/>
                <a:gd name="connsiteX0-65" fmla="*/ 547687 w 1162051"/>
                <a:gd name="connsiteY0-66" fmla="*/ 349966 h 1307229"/>
                <a:gd name="connsiteX1-67" fmla="*/ 1162051 w 1162051"/>
                <a:gd name="connsiteY1-68" fmla="*/ 0 h 1307229"/>
                <a:gd name="connsiteX2-69" fmla="*/ 0 w 1162051"/>
                <a:gd name="connsiteY2-70" fmla="*/ 1307229 h 1307229"/>
                <a:gd name="connsiteX3-71" fmla="*/ 547687 w 1162051"/>
                <a:gd name="connsiteY3-72" fmla="*/ 349966 h 1307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62051" h="1307229">
                  <a:moveTo>
                    <a:pt x="547687" y="349966"/>
                  </a:moveTo>
                  <a:lnTo>
                    <a:pt x="1162051" y="0"/>
                  </a:lnTo>
                  <a:lnTo>
                    <a:pt x="0" y="1307229"/>
                  </a:lnTo>
                  <a:lnTo>
                    <a:pt x="547687" y="349966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1"/>
            <p:cNvSpPr/>
            <p:nvPr/>
          </p:nvSpPr>
          <p:spPr>
            <a:xfrm>
              <a:off x="5022140" y="5375663"/>
              <a:ext cx="1474792" cy="557087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74792" h="557087">
                  <a:moveTo>
                    <a:pt x="0" y="557087"/>
                  </a:moveTo>
                  <a:lnTo>
                    <a:pt x="211934" y="0"/>
                  </a:lnTo>
                  <a:lnTo>
                    <a:pt x="1474792" y="433262"/>
                  </a:lnTo>
                  <a:lnTo>
                    <a:pt x="0" y="557087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8"/>
            <p:cNvSpPr/>
            <p:nvPr/>
          </p:nvSpPr>
          <p:spPr>
            <a:xfrm>
              <a:off x="5241892" y="5165173"/>
              <a:ext cx="1245394" cy="641273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5394" h="641273">
                  <a:moveTo>
                    <a:pt x="0" y="203123"/>
                  </a:moveTo>
                  <a:lnTo>
                    <a:pt x="250032" y="0"/>
                  </a:lnTo>
                  <a:lnTo>
                    <a:pt x="1245394" y="641273"/>
                  </a:lnTo>
                  <a:lnTo>
                    <a:pt x="0" y="203123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34"/>
            <p:cNvSpPr/>
            <p:nvPr/>
          </p:nvSpPr>
          <p:spPr>
            <a:xfrm rot="7233140">
              <a:off x="3761347" y="5141123"/>
              <a:ext cx="1793112" cy="804826"/>
            </a:xfrm>
            <a:custGeom>
              <a:avLst/>
              <a:gdLst>
                <a:gd name="connsiteX0" fmla="*/ 0 w 1634073"/>
                <a:gd name="connsiteY0" fmla="*/ 702844 h 702844"/>
                <a:gd name="connsiteX1" fmla="*/ 412538 w 1634073"/>
                <a:gd name="connsiteY1" fmla="*/ 0 h 702844"/>
                <a:gd name="connsiteX2" fmla="*/ 1634073 w 1634073"/>
                <a:gd name="connsiteY2" fmla="*/ 702844 h 702844"/>
                <a:gd name="connsiteX3" fmla="*/ 0 w 1634073"/>
                <a:gd name="connsiteY3" fmla="*/ 702844 h 702844"/>
                <a:gd name="connsiteX0-1" fmla="*/ 0 w 1767688"/>
                <a:gd name="connsiteY0-2" fmla="*/ 807522 h 807522"/>
                <a:gd name="connsiteX1-3" fmla="*/ 546153 w 1767688"/>
                <a:gd name="connsiteY1-4" fmla="*/ 0 h 807522"/>
                <a:gd name="connsiteX2-5" fmla="*/ 1767688 w 1767688"/>
                <a:gd name="connsiteY2-6" fmla="*/ 702844 h 807522"/>
                <a:gd name="connsiteX3-7" fmla="*/ 0 w 1767688"/>
                <a:gd name="connsiteY3-8" fmla="*/ 807522 h 807522"/>
                <a:gd name="connsiteX0-9" fmla="*/ 0 w 1793112"/>
                <a:gd name="connsiteY0-10" fmla="*/ 807522 h 807522"/>
                <a:gd name="connsiteX1-11" fmla="*/ 546153 w 1793112"/>
                <a:gd name="connsiteY1-12" fmla="*/ 0 h 807522"/>
                <a:gd name="connsiteX2-13" fmla="*/ 1793112 w 1793112"/>
                <a:gd name="connsiteY2-14" fmla="*/ 802128 h 807522"/>
                <a:gd name="connsiteX3-15" fmla="*/ 0 w 1793112"/>
                <a:gd name="connsiteY3-16" fmla="*/ 807522 h 807522"/>
                <a:gd name="connsiteX0-17" fmla="*/ 0 w 1793112"/>
                <a:gd name="connsiteY0-18" fmla="*/ 804826 h 804826"/>
                <a:gd name="connsiteX1-19" fmla="*/ 466633 w 1793112"/>
                <a:gd name="connsiteY1-20" fmla="*/ 0 h 804826"/>
                <a:gd name="connsiteX2-21" fmla="*/ 1793112 w 1793112"/>
                <a:gd name="connsiteY2-22" fmla="*/ 799432 h 804826"/>
                <a:gd name="connsiteX3-23" fmla="*/ 0 w 1793112"/>
                <a:gd name="connsiteY3-24" fmla="*/ 804826 h 8048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93112" h="804826">
                  <a:moveTo>
                    <a:pt x="0" y="804826"/>
                  </a:moveTo>
                  <a:lnTo>
                    <a:pt x="466633" y="0"/>
                  </a:lnTo>
                  <a:lnTo>
                    <a:pt x="1793112" y="799432"/>
                  </a:lnTo>
                  <a:lnTo>
                    <a:pt x="0" y="804826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333824" y="459561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7"/>
            </p:cNvCxnSpPr>
            <p:nvPr/>
          </p:nvCxnSpPr>
          <p:spPr>
            <a:xfrm flipV="1">
              <a:off x="3372848" y="4290821"/>
              <a:ext cx="1232563" cy="31149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4584932" y="4272723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867149" y="4584996"/>
              <a:ext cx="889220" cy="1524954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22" idx="1"/>
            </p:cNvCxnSpPr>
            <p:nvPr/>
          </p:nvCxnSpPr>
          <p:spPr>
            <a:xfrm flipH="1" flipV="1">
              <a:off x="3515359" y="4917416"/>
              <a:ext cx="330288" cy="1187970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3538220" y="4894557"/>
              <a:ext cx="1692139" cy="475776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8" idx="1"/>
              <a:endCxn id="10" idx="5"/>
            </p:cNvCxnSpPr>
            <p:nvPr/>
          </p:nvCxnSpPr>
          <p:spPr>
            <a:xfrm flipH="1" flipV="1">
              <a:off x="4623956" y="4311747"/>
              <a:ext cx="588881" cy="104242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22" idx="7"/>
              <a:endCxn id="18" idx="3"/>
            </p:cNvCxnSpPr>
            <p:nvPr/>
          </p:nvCxnSpPr>
          <p:spPr>
            <a:xfrm flipV="1">
              <a:off x="3877976" y="5386499"/>
              <a:ext cx="1334861" cy="718887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4999835" y="5918019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476857" y="5153904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206142" y="5347475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"/>
            <p:cNvSpPr/>
            <p:nvPr/>
          </p:nvSpPr>
          <p:spPr>
            <a:xfrm>
              <a:off x="3846920" y="6116559"/>
              <a:ext cx="560392" cy="1135731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  <a:gd name="connsiteX0-25" fmla="*/ 0 w 579442"/>
                <a:gd name="connsiteY0-26" fmla="*/ 557087 h 557087"/>
                <a:gd name="connsiteX1-27" fmla="*/ 211934 w 579442"/>
                <a:gd name="connsiteY1-28" fmla="*/ 0 h 557087"/>
                <a:gd name="connsiteX2-29" fmla="*/ 579442 w 579442"/>
                <a:gd name="connsiteY2-30" fmla="*/ 273719 h 557087"/>
                <a:gd name="connsiteX3-31" fmla="*/ 0 w 579442"/>
                <a:gd name="connsiteY3-32" fmla="*/ 557087 h 557087"/>
                <a:gd name="connsiteX0-33" fmla="*/ 0 w 758036"/>
                <a:gd name="connsiteY0-34" fmla="*/ 557087 h 557087"/>
                <a:gd name="connsiteX1-35" fmla="*/ 211934 w 758036"/>
                <a:gd name="connsiteY1-36" fmla="*/ 0 h 557087"/>
                <a:gd name="connsiteX2-37" fmla="*/ 758036 w 758036"/>
                <a:gd name="connsiteY2-38" fmla="*/ 164181 h 557087"/>
                <a:gd name="connsiteX3-39" fmla="*/ 0 w 758036"/>
                <a:gd name="connsiteY3-40" fmla="*/ 557087 h 557087"/>
                <a:gd name="connsiteX0-41" fmla="*/ 0 w 569917"/>
                <a:gd name="connsiteY0-42" fmla="*/ 1145256 h 1145256"/>
                <a:gd name="connsiteX1-43" fmla="*/ 23815 w 569917"/>
                <a:gd name="connsiteY1-44" fmla="*/ 0 h 1145256"/>
                <a:gd name="connsiteX2-45" fmla="*/ 569917 w 569917"/>
                <a:gd name="connsiteY2-46" fmla="*/ 164181 h 1145256"/>
                <a:gd name="connsiteX3-47" fmla="*/ 0 w 569917"/>
                <a:gd name="connsiteY3-48" fmla="*/ 1145256 h 1145256"/>
                <a:gd name="connsiteX0-49" fmla="*/ 0 w 560392"/>
                <a:gd name="connsiteY0-50" fmla="*/ 1135731 h 1135731"/>
                <a:gd name="connsiteX1-51" fmla="*/ 14290 w 560392"/>
                <a:gd name="connsiteY1-52" fmla="*/ 0 h 1135731"/>
                <a:gd name="connsiteX2-53" fmla="*/ 560392 w 560392"/>
                <a:gd name="connsiteY2-54" fmla="*/ 164181 h 1135731"/>
                <a:gd name="connsiteX3-55" fmla="*/ 0 w 560392"/>
                <a:gd name="connsiteY3-56" fmla="*/ 1135731 h 11357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60392" h="1135731">
                  <a:moveTo>
                    <a:pt x="0" y="1135731"/>
                  </a:moveTo>
                  <a:lnTo>
                    <a:pt x="14290" y="0"/>
                  </a:lnTo>
                  <a:lnTo>
                    <a:pt x="560392" y="164181"/>
                  </a:lnTo>
                  <a:lnTo>
                    <a:pt x="0" y="1135731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832756" y="723603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58"/>
            <p:cNvSpPr/>
            <p:nvPr/>
          </p:nvSpPr>
          <p:spPr>
            <a:xfrm>
              <a:off x="3866500" y="5939814"/>
              <a:ext cx="1147764" cy="34837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47764" h="348379">
                  <a:moveTo>
                    <a:pt x="0" y="181691"/>
                  </a:moveTo>
                  <a:lnTo>
                    <a:pt x="1147764" y="0"/>
                  </a:lnTo>
                  <a:lnTo>
                    <a:pt x="547688" y="348379"/>
                  </a:lnTo>
                  <a:lnTo>
                    <a:pt x="0" y="181691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838952" y="6098691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4384289" y="6274857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491063" y="5794987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2"/>
          <a:stretch>
            <a:fillRect/>
          </a:stretch>
        </p:blipFill>
        <p:spPr>
          <a:xfrm>
            <a:off x="0" y="0"/>
            <a:ext cx="12192000" cy="265106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6350" y="1419225"/>
            <a:ext cx="12204700" cy="4019550"/>
            <a:chOff x="-12700" y="1539875"/>
            <a:chExt cx="12204700" cy="401955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" r="17638"/>
            <a:stretch>
              <a:fillRect/>
            </a:stretch>
          </p:blipFill>
          <p:spPr>
            <a:xfrm>
              <a:off x="-12700" y="1539875"/>
              <a:ext cx="12204700" cy="401955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2578100" y="2501900"/>
              <a:ext cx="5105400" cy="236220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528768" y="48052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4104" y="2767476"/>
            <a:ext cx="526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智能综合监控平台介绍</a:t>
            </a:r>
            <a:endParaRPr lang="zh-CN" altLang="en-US" sz="40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797560" y="3514090"/>
            <a:ext cx="3406140" cy="430530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北京鸿果秋实科技有限公司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826878" y="3859105"/>
            <a:ext cx="1653274" cy="43077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2020.06.30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634980" y="4710430"/>
            <a:ext cx="523875" cy="207010"/>
          </a:xfrm>
          <a:prstGeom prst="roundRect">
            <a:avLst/>
          </a:prstGeom>
          <a:solidFill>
            <a:srgbClr val="FF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r>
              <a:rPr lang="en-US" altLang="zh-CN" sz="700" b="1">
                <a:latin typeface="Apple Braille" panose="05000000000000000000" charset="0"/>
                <a:cs typeface="Apple Braille" panose="05000000000000000000" charset="0"/>
              </a:rPr>
              <a:t>A-view</a:t>
            </a:r>
            <a:endParaRPr lang="en-US" altLang="zh-CN" sz="700" b="1">
              <a:latin typeface="Apple Braille" panose="05000000000000000000" charset="0"/>
              <a:cs typeface="Apple Braille" panose="05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6743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基础监控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监控协议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4135279" y="1828368"/>
            <a:ext cx="1886549" cy="1888469"/>
          </a:xfrm>
          <a:custGeom>
            <a:avLst/>
            <a:gdLst>
              <a:gd name="connsiteX0" fmla="*/ 1446530 w 2495550"/>
              <a:gd name="connsiteY0" fmla="*/ 0 h 2498090"/>
              <a:gd name="connsiteX1" fmla="*/ 2495550 w 2495550"/>
              <a:gd name="connsiteY1" fmla="*/ 1070610 h 2498090"/>
              <a:gd name="connsiteX2" fmla="*/ 2490470 w 2495550"/>
              <a:gd name="connsiteY2" fmla="*/ 1463040 h 2498090"/>
              <a:gd name="connsiteX3" fmla="*/ 2479511 w 2495550"/>
              <a:gd name="connsiteY3" fmla="*/ 1474054 h 2498090"/>
              <a:gd name="connsiteX4" fmla="*/ 2433363 w 2495550"/>
              <a:gd name="connsiteY4" fmla="*/ 1476384 h 2498090"/>
              <a:gd name="connsiteX5" fmla="*/ 1483175 w 2495550"/>
              <a:gd name="connsiteY5" fmla="*/ 2426572 h 2498090"/>
              <a:gd name="connsiteX6" fmla="*/ 1480580 w 2495550"/>
              <a:gd name="connsiteY6" fmla="*/ 2477967 h 2498090"/>
              <a:gd name="connsiteX7" fmla="*/ 1471930 w 2495550"/>
              <a:gd name="connsiteY7" fmla="*/ 2486660 h 2498090"/>
              <a:gd name="connsiteX8" fmla="*/ 1075690 w 2495550"/>
              <a:gd name="connsiteY8" fmla="*/ 2498090 h 2498090"/>
              <a:gd name="connsiteX9" fmla="*/ 0 w 2495550"/>
              <a:gd name="connsiteY9" fmla="*/ 1433830 h 2498090"/>
              <a:gd name="connsiteX10" fmla="*/ 1446530 w 2495550"/>
              <a:gd name="connsiteY10" fmla="*/ 0 h 2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2498090">
                <a:moveTo>
                  <a:pt x="1446530" y="0"/>
                </a:moveTo>
                <a:lnTo>
                  <a:pt x="2495550" y="1070610"/>
                </a:lnTo>
                <a:cubicBezTo>
                  <a:pt x="2493857" y="1201420"/>
                  <a:pt x="2492163" y="1332230"/>
                  <a:pt x="2490470" y="1463040"/>
                </a:cubicBezTo>
                <a:lnTo>
                  <a:pt x="2479511" y="1474054"/>
                </a:lnTo>
                <a:lnTo>
                  <a:pt x="2433363" y="1476384"/>
                </a:lnTo>
                <a:cubicBezTo>
                  <a:pt x="1932357" y="1527264"/>
                  <a:pt x="1534055" y="1925565"/>
                  <a:pt x="1483175" y="2426572"/>
                </a:cubicBezTo>
                <a:lnTo>
                  <a:pt x="1480580" y="2477967"/>
                </a:lnTo>
                <a:lnTo>
                  <a:pt x="1471930" y="2486660"/>
                </a:lnTo>
                <a:lnTo>
                  <a:pt x="1075690" y="2498090"/>
                </a:lnTo>
                <a:lnTo>
                  <a:pt x="0" y="1433830"/>
                </a:lnTo>
                <a:lnTo>
                  <a:pt x="1446530" y="0"/>
                </a:lnTo>
                <a:close/>
              </a:path>
            </a:pathLst>
          </a:custGeom>
          <a:solidFill>
            <a:srgbClr val="21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b="1" dirty="0"/>
              <a:t>SSH</a:t>
            </a:r>
            <a:endParaRPr lang="en-US" altLang="zh-CN" sz="3200" b="1" dirty="0"/>
          </a:p>
        </p:txBody>
      </p:sp>
      <p:sp>
        <p:nvSpPr>
          <p:cNvPr id="9" name="任意多边形 8"/>
          <p:cNvSpPr/>
          <p:nvPr/>
        </p:nvSpPr>
        <p:spPr>
          <a:xfrm>
            <a:off x="6105442" y="1830288"/>
            <a:ext cx="1888469" cy="1886549"/>
          </a:xfrm>
          <a:custGeom>
            <a:avLst/>
            <a:gdLst>
              <a:gd name="connsiteX0" fmla="*/ 1064260 w 2498090"/>
              <a:gd name="connsiteY0" fmla="*/ 0 h 2495550"/>
              <a:gd name="connsiteX1" fmla="*/ 2498090 w 2498090"/>
              <a:gd name="connsiteY1" fmla="*/ 1446530 h 2495550"/>
              <a:gd name="connsiteX2" fmla="*/ 1427480 w 2498090"/>
              <a:gd name="connsiteY2" fmla="*/ 2495550 h 2495550"/>
              <a:gd name="connsiteX3" fmla="*/ 1035050 w 2498090"/>
              <a:gd name="connsiteY3" fmla="*/ 2490470 h 2495550"/>
              <a:gd name="connsiteX4" fmla="*/ 1006225 w 2498090"/>
              <a:gd name="connsiteY4" fmla="*/ 2461788 h 2495550"/>
              <a:gd name="connsiteX5" fmla="*/ 1004318 w 2498090"/>
              <a:gd name="connsiteY5" fmla="*/ 2424032 h 2495550"/>
              <a:gd name="connsiteX6" fmla="*/ 54130 w 2498090"/>
              <a:gd name="connsiteY6" fmla="*/ 1473844 h 2495550"/>
              <a:gd name="connsiteX7" fmla="*/ 11423 w 2498090"/>
              <a:gd name="connsiteY7" fmla="*/ 1471688 h 2495550"/>
              <a:gd name="connsiteX8" fmla="*/ 0 w 2498090"/>
              <a:gd name="connsiteY8" fmla="*/ 1075690 h 2495550"/>
              <a:gd name="connsiteX9" fmla="*/ 1064260 w 2498090"/>
              <a:gd name="connsiteY9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90" h="2495550">
                <a:moveTo>
                  <a:pt x="1064260" y="0"/>
                </a:moveTo>
                <a:lnTo>
                  <a:pt x="2498090" y="1446530"/>
                </a:lnTo>
                <a:lnTo>
                  <a:pt x="1427480" y="2495550"/>
                </a:lnTo>
                <a:cubicBezTo>
                  <a:pt x="1296670" y="2493857"/>
                  <a:pt x="1165860" y="2492163"/>
                  <a:pt x="1035050" y="2490470"/>
                </a:cubicBezTo>
                <a:lnTo>
                  <a:pt x="1006225" y="2461788"/>
                </a:lnTo>
                <a:lnTo>
                  <a:pt x="1004318" y="2424032"/>
                </a:lnTo>
                <a:cubicBezTo>
                  <a:pt x="953438" y="1923025"/>
                  <a:pt x="555137" y="1524724"/>
                  <a:pt x="54130" y="1473844"/>
                </a:cubicBezTo>
                <a:lnTo>
                  <a:pt x="11423" y="1471688"/>
                </a:lnTo>
                <a:lnTo>
                  <a:pt x="0" y="1075690"/>
                </a:lnTo>
                <a:lnTo>
                  <a:pt x="106426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b="1" dirty="0">
                <a:sym typeface="+mn-ea"/>
              </a:rPr>
              <a:t>JDBC</a:t>
            </a:r>
            <a:endParaRPr lang="en-US" altLang="zh-CN" sz="3200" b="1" dirty="0"/>
          </a:p>
        </p:txBody>
      </p:sp>
      <p:sp>
        <p:nvSpPr>
          <p:cNvPr id="10" name="任意多边形 9"/>
          <p:cNvSpPr/>
          <p:nvPr/>
        </p:nvSpPr>
        <p:spPr>
          <a:xfrm>
            <a:off x="4135210" y="3775166"/>
            <a:ext cx="1886549" cy="1888469"/>
          </a:xfrm>
          <a:custGeom>
            <a:avLst/>
            <a:gdLst>
              <a:gd name="connsiteX0" fmla="*/ 1075690 w 2495550"/>
              <a:gd name="connsiteY0" fmla="*/ 0 h 2498090"/>
              <a:gd name="connsiteX1" fmla="*/ 1471930 w 2495550"/>
              <a:gd name="connsiteY1" fmla="*/ 11430 h 2498090"/>
              <a:gd name="connsiteX2" fmla="*/ 1490543 w 2495550"/>
              <a:gd name="connsiteY2" fmla="*/ 30136 h 2498090"/>
              <a:gd name="connsiteX3" fmla="*/ 1492506 w 2495550"/>
              <a:gd name="connsiteY3" fmla="*/ 69007 h 2498090"/>
              <a:gd name="connsiteX4" fmla="*/ 2442694 w 2495550"/>
              <a:gd name="connsiteY4" fmla="*/ 1019195 h 2498090"/>
              <a:gd name="connsiteX5" fmla="*/ 2476387 w 2495550"/>
              <a:gd name="connsiteY5" fmla="*/ 1020897 h 2498090"/>
              <a:gd name="connsiteX6" fmla="*/ 2490470 w 2495550"/>
              <a:gd name="connsiteY6" fmla="*/ 1035050 h 2498090"/>
              <a:gd name="connsiteX7" fmla="*/ 2495550 w 2495550"/>
              <a:gd name="connsiteY7" fmla="*/ 1427480 h 2498090"/>
              <a:gd name="connsiteX8" fmla="*/ 1446530 w 2495550"/>
              <a:gd name="connsiteY8" fmla="*/ 2498090 h 2498090"/>
              <a:gd name="connsiteX9" fmla="*/ 0 w 2495550"/>
              <a:gd name="connsiteY9" fmla="*/ 1064260 h 2498090"/>
              <a:gd name="connsiteX10" fmla="*/ 1075690 w 2495550"/>
              <a:gd name="connsiteY10" fmla="*/ 0 h 2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2498090">
                <a:moveTo>
                  <a:pt x="1075690" y="0"/>
                </a:moveTo>
                <a:lnTo>
                  <a:pt x="1471930" y="11430"/>
                </a:lnTo>
                <a:lnTo>
                  <a:pt x="1490543" y="30136"/>
                </a:lnTo>
                <a:lnTo>
                  <a:pt x="1492506" y="69007"/>
                </a:lnTo>
                <a:cubicBezTo>
                  <a:pt x="1543386" y="570014"/>
                  <a:pt x="1941688" y="968315"/>
                  <a:pt x="2442694" y="1019195"/>
                </a:cubicBezTo>
                <a:lnTo>
                  <a:pt x="2476387" y="1020897"/>
                </a:lnTo>
                <a:lnTo>
                  <a:pt x="2490470" y="1035050"/>
                </a:lnTo>
                <a:cubicBezTo>
                  <a:pt x="2492163" y="1165860"/>
                  <a:pt x="2493857" y="1296670"/>
                  <a:pt x="2495550" y="1427480"/>
                </a:cubicBezTo>
                <a:lnTo>
                  <a:pt x="1446530" y="2498090"/>
                </a:lnTo>
                <a:lnTo>
                  <a:pt x="0" y="1064260"/>
                </a:lnTo>
                <a:lnTo>
                  <a:pt x="107569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1" dirty="0">
                <a:sym typeface="+mn-ea"/>
              </a:rPr>
              <a:t>SSH</a:t>
            </a:r>
            <a:endParaRPr lang="en-US" altLang="zh-CN" sz="2400" b="1" dirty="0"/>
          </a:p>
          <a:p>
            <a:pPr algn="ctr"/>
            <a:r>
              <a:rPr lang="en-US" altLang="zh-CN" sz="2400" b="1" dirty="0">
                <a:sym typeface="+mn-ea"/>
              </a:rPr>
              <a:t>PUBKEY</a:t>
            </a:r>
            <a:endParaRPr lang="en-US" altLang="zh-CN" sz="2400" b="1" dirty="0"/>
          </a:p>
          <a:p>
            <a:pPr algn="ctr"/>
            <a:endParaRPr lang="en-US" altLang="zh-CN" sz="2400" b="1" dirty="0"/>
          </a:p>
        </p:txBody>
      </p:sp>
      <p:sp>
        <p:nvSpPr>
          <p:cNvPr id="11" name="任意多边形 10"/>
          <p:cNvSpPr/>
          <p:nvPr/>
        </p:nvSpPr>
        <p:spPr>
          <a:xfrm>
            <a:off x="6105373" y="3777086"/>
            <a:ext cx="1888469" cy="1886549"/>
          </a:xfrm>
          <a:custGeom>
            <a:avLst/>
            <a:gdLst>
              <a:gd name="connsiteX0" fmla="*/ 1427480 w 2498090"/>
              <a:gd name="connsiteY0" fmla="*/ 0 h 2495550"/>
              <a:gd name="connsiteX1" fmla="*/ 2498090 w 2498090"/>
              <a:gd name="connsiteY1" fmla="*/ 1049020 h 2495550"/>
              <a:gd name="connsiteX2" fmla="*/ 1064260 w 2498090"/>
              <a:gd name="connsiteY2" fmla="*/ 2495550 h 2495550"/>
              <a:gd name="connsiteX3" fmla="*/ 0 w 2498090"/>
              <a:gd name="connsiteY3" fmla="*/ 1419860 h 2495550"/>
              <a:gd name="connsiteX4" fmla="*/ 11430 w 2498090"/>
              <a:gd name="connsiteY4" fmla="*/ 1023620 h 2495550"/>
              <a:gd name="connsiteX5" fmla="*/ 16023 w 2498090"/>
              <a:gd name="connsiteY5" fmla="*/ 1019051 h 2495550"/>
              <a:gd name="connsiteX6" fmla="*/ 63461 w 2498090"/>
              <a:gd name="connsiteY6" fmla="*/ 1016655 h 2495550"/>
              <a:gd name="connsiteX7" fmla="*/ 1013649 w 2498090"/>
              <a:gd name="connsiteY7" fmla="*/ 66467 h 2495550"/>
              <a:gd name="connsiteX8" fmla="*/ 1015781 w 2498090"/>
              <a:gd name="connsiteY8" fmla="*/ 24254 h 2495550"/>
              <a:gd name="connsiteX9" fmla="*/ 1035050 w 2498090"/>
              <a:gd name="connsiteY9" fmla="*/ 5080 h 2495550"/>
              <a:gd name="connsiteX10" fmla="*/ 1427480 w 2498090"/>
              <a:gd name="connsiteY10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8090" h="2495550">
                <a:moveTo>
                  <a:pt x="1427480" y="0"/>
                </a:moveTo>
                <a:lnTo>
                  <a:pt x="2498090" y="1049020"/>
                </a:lnTo>
                <a:lnTo>
                  <a:pt x="1064260" y="2495550"/>
                </a:lnTo>
                <a:lnTo>
                  <a:pt x="0" y="1419860"/>
                </a:lnTo>
                <a:lnTo>
                  <a:pt x="11430" y="1023620"/>
                </a:lnTo>
                <a:lnTo>
                  <a:pt x="16023" y="1019051"/>
                </a:lnTo>
                <a:lnTo>
                  <a:pt x="63461" y="1016655"/>
                </a:lnTo>
                <a:cubicBezTo>
                  <a:pt x="564468" y="965775"/>
                  <a:pt x="962769" y="567474"/>
                  <a:pt x="1013649" y="66467"/>
                </a:cubicBezTo>
                <a:lnTo>
                  <a:pt x="1015781" y="24254"/>
                </a:lnTo>
                <a:lnTo>
                  <a:pt x="1035050" y="5080"/>
                </a:lnTo>
                <a:cubicBezTo>
                  <a:pt x="1165860" y="3387"/>
                  <a:pt x="1296670" y="1693"/>
                  <a:pt x="1427480" y="0"/>
                </a:cubicBezTo>
                <a:close/>
              </a:path>
            </a:pathLst>
          </a:custGeom>
          <a:solidFill>
            <a:srgbClr val="21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1" dirty="0"/>
              <a:t>SYSLOG</a:t>
            </a:r>
            <a:endParaRPr lang="en-US" altLang="zh-CN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5694400" y="3329543"/>
            <a:ext cx="10819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04913" y="3716837"/>
            <a:ext cx="3113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966479" y="3711871"/>
            <a:ext cx="3113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/>
          <p:nvPr/>
        </p:nvSpPr>
        <p:spPr>
          <a:xfrm>
            <a:off x="1029125" y="3937572"/>
            <a:ext cx="2986387" cy="82226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SHH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，登录方式为公钥认证，免密登录。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28673" y="2838602"/>
            <a:ext cx="2986387" cy="82533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安全外壳协议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服务器（小型机、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X86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服务器）类资源监控协议。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353860" y="3926735"/>
            <a:ext cx="2986387" cy="82226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系统日志（syslog 协议）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监控操作系统级日志信息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8353861" y="2825471"/>
            <a:ext cx="2986387" cy="82533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Java数据库连接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数据库（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oracle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等）监控协议。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67189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基础监控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监控协议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4135279" y="1828368"/>
            <a:ext cx="1886549" cy="1888469"/>
          </a:xfrm>
          <a:custGeom>
            <a:avLst/>
            <a:gdLst>
              <a:gd name="connsiteX0" fmla="*/ 1446530 w 2495550"/>
              <a:gd name="connsiteY0" fmla="*/ 0 h 2498090"/>
              <a:gd name="connsiteX1" fmla="*/ 2495550 w 2495550"/>
              <a:gd name="connsiteY1" fmla="*/ 1070610 h 2498090"/>
              <a:gd name="connsiteX2" fmla="*/ 2490470 w 2495550"/>
              <a:gd name="connsiteY2" fmla="*/ 1463040 h 2498090"/>
              <a:gd name="connsiteX3" fmla="*/ 2479511 w 2495550"/>
              <a:gd name="connsiteY3" fmla="*/ 1474054 h 2498090"/>
              <a:gd name="connsiteX4" fmla="*/ 2433363 w 2495550"/>
              <a:gd name="connsiteY4" fmla="*/ 1476384 h 2498090"/>
              <a:gd name="connsiteX5" fmla="*/ 1483175 w 2495550"/>
              <a:gd name="connsiteY5" fmla="*/ 2426572 h 2498090"/>
              <a:gd name="connsiteX6" fmla="*/ 1480580 w 2495550"/>
              <a:gd name="connsiteY6" fmla="*/ 2477967 h 2498090"/>
              <a:gd name="connsiteX7" fmla="*/ 1471930 w 2495550"/>
              <a:gd name="connsiteY7" fmla="*/ 2486660 h 2498090"/>
              <a:gd name="connsiteX8" fmla="*/ 1075690 w 2495550"/>
              <a:gd name="connsiteY8" fmla="*/ 2498090 h 2498090"/>
              <a:gd name="connsiteX9" fmla="*/ 0 w 2495550"/>
              <a:gd name="connsiteY9" fmla="*/ 1433830 h 2498090"/>
              <a:gd name="connsiteX10" fmla="*/ 1446530 w 2495550"/>
              <a:gd name="connsiteY10" fmla="*/ 0 h 2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2498090">
                <a:moveTo>
                  <a:pt x="1446530" y="0"/>
                </a:moveTo>
                <a:lnTo>
                  <a:pt x="2495550" y="1070610"/>
                </a:lnTo>
                <a:cubicBezTo>
                  <a:pt x="2493857" y="1201420"/>
                  <a:pt x="2492163" y="1332230"/>
                  <a:pt x="2490470" y="1463040"/>
                </a:cubicBezTo>
                <a:lnTo>
                  <a:pt x="2479511" y="1474054"/>
                </a:lnTo>
                <a:lnTo>
                  <a:pt x="2433363" y="1476384"/>
                </a:lnTo>
                <a:cubicBezTo>
                  <a:pt x="1932357" y="1527264"/>
                  <a:pt x="1534055" y="1925565"/>
                  <a:pt x="1483175" y="2426572"/>
                </a:cubicBezTo>
                <a:lnTo>
                  <a:pt x="1480580" y="2477967"/>
                </a:lnTo>
                <a:lnTo>
                  <a:pt x="1471930" y="2486660"/>
                </a:lnTo>
                <a:lnTo>
                  <a:pt x="1075690" y="2498090"/>
                </a:lnTo>
                <a:lnTo>
                  <a:pt x="0" y="1433830"/>
                </a:lnTo>
                <a:lnTo>
                  <a:pt x="1446530" y="0"/>
                </a:lnTo>
                <a:close/>
              </a:path>
            </a:pathLst>
          </a:custGeom>
          <a:solidFill>
            <a:srgbClr val="21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1" dirty="0"/>
              <a:t>HTTP/S</a:t>
            </a:r>
            <a:endParaRPr lang="en-US" altLang="zh-CN" sz="2400" b="1" dirty="0"/>
          </a:p>
        </p:txBody>
      </p:sp>
      <p:sp>
        <p:nvSpPr>
          <p:cNvPr id="9" name="任意多边形 8"/>
          <p:cNvSpPr/>
          <p:nvPr/>
        </p:nvSpPr>
        <p:spPr>
          <a:xfrm>
            <a:off x="6105442" y="1830288"/>
            <a:ext cx="1888469" cy="1886549"/>
          </a:xfrm>
          <a:custGeom>
            <a:avLst/>
            <a:gdLst>
              <a:gd name="connsiteX0" fmla="*/ 1064260 w 2498090"/>
              <a:gd name="connsiteY0" fmla="*/ 0 h 2495550"/>
              <a:gd name="connsiteX1" fmla="*/ 2498090 w 2498090"/>
              <a:gd name="connsiteY1" fmla="*/ 1446530 h 2495550"/>
              <a:gd name="connsiteX2" fmla="*/ 1427480 w 2498090"/>
              <a:gd name="connsiteY2" fmla="*/ 2495550 h 2495550"/>
              <a:gd name="connsiteX3" fmla="*/ 1035050 w 2498090"/>
              <a:gd name="connsiteY3" fmla="*/ 2490470 h 2495550"/>
              <a:gd name="connsiteX4" fmla="*/ 1006225 w 2498090"/>
              <a:gd name="connsiteY4" fmla="*/ 2461788 h 2495550"/>
              <a:gd name="connsiteX5" fmla="*/ 1004318 w 2498090"/>
              <a:gd name="connsiteY5" fmla="*/ 2424032 h 2495550"/>
              <a:gd name="connsiteX6" fmla="*/ 54130 w 2498090"/>
              <a:gd name="connsiteY6" fmla="*/ 1473844 h 2495550"/>
              <a:gd name="connsiteX7" fmla="*/ 11423 w 2498090"/>
              <a:gd name="connsiteY7" fmla="*/ 1471688 h 2495550"/>
              <a:gd name="connsiteX8" fmla="*/ 0 w 2498090"/>
              <a:gd name="connsiteY8" fmla="*/ 1075690 h 2495550"/>
              <a:gd name="connsiteX9" fmla="*/ 1064260 w 2498090"/>
              <a:gd name="connsiteY9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90" h="2495550">
                <a:moveTo>
                  <a:pt x="1064260" y="0"/>
                </a:moveTo>
                <a:lnTo>
                  <a:pt x="2498090" y="1446530"/>
                </a:lnTo>
                <a:lnTo>
                  <a:pt x="1427480" y="2495550"/>
                </a:lnTo>
                <a:cubicBezTo>
                  <a:pt x="1296670" y="2493857"/>
                  <a:pt x="1165860" y="2492163"/>
                  <a:pt x="1035050" y="2490470"/>
                </a:cubicBezTo>
                <a:lnTo>
                  <a:pt x="1006225" y="2461788"/>
                </a:lnTo>
                <a:lnTo>
                  <a:pt x="1004318" y="2424032"/>
                </a:lnTo>
                <a:cubicBezTo>
                  <a:pt x="953438" y="1923025"/>
                  <a:pt x="555137" y="1524724"/>
                  <a:pt x="54130" y="1473844"/>
                </a:cubicBezTo>
                <a:lnTo>
                  <a:pt x="11423" y="1471688"/>
                </a:lnTo>
                <a:lnTo>
                  <a:pt x="0" y="1075690"/>
                </a:lnTo>
                <a:lnTo>
                  <a:pt x="106426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b="1" dirty="0">
                <a:sym typeface="+mn-ea"/>
              </a:rPr>
              <a:t>PING</a:t>
            </a:r>
            <a:endParaRPr lang="en-US" altLang="zh-CN" sz="3200" b="1" dirty="0"/>
          </a:p>
        </p:txBody>
      </p:sp>
      <p:sp>
        <p:nvSpPr>
          <p:cNvPr id="10" name="任意多边形 9"/>
          <p:cNvSpPr/>
          <p:nvPr/>
        </p:nvSpPr>
        <p:spPr>
          <a:xfrm>
            <a:off x="4135210" y="3775166"/>
            <a:ext cx="1886549" cy="1888469"/>
          </a:xfrm>
          <a:custGeom>
            <a:avLst/>
            <a:gdLst>
              <a:gd name="connsiteX0" fmla="*/ 1075690 w 2495550"/>
              <a:gd name="connsiteY0" fmla="*/ 0 h 2498090"/>
              <a:gd name="connsiteX1" fmla="*/ 1471930 w 2495550"/>
              <a:gd name="connsiteY1" fmla="*/ 11430 h 2498090"/>
              <a:gd name="connsiteX2" fmla="*/ 1490543 w 2495550"/>
              <a:gd name="connsiteY2" fmla="*/ 30136 h 2498090"/>
              <a:gd name="connsiteX3" fmla="*/ 1492506 w 2495550"/>
              <a:gd name="connsiteY3" fmla="*/ 69007 h 2498090"/>
              <a:gd name="connsiteX4" fmla="*/ 2442694 w 2495550"/>
              <a:gd name="connsiteY4" fmla="*/ 1019195 h 2498090"/>
              <a:gd name="connsiteX5" fmla="*/ 2476387 w 2495550"/>
              <a:gd name="connsiteY5" fmla="*/ 1020897 h 2498090"/>
              <a:gd name="connsiteX6" fmla="*/ 2490470 w 2495550"/>
              <a:gd name="connsiteY6" fmla="*/ 1035050 h 2498090"/>
              <a:gd name="connsiteX7" fmla="*/ 2495550 w 2495550"/>
              <a:gd name="connsiteY7" fmla="*/ 1427480 h 2498090"/>
              <a:gd name="connsiteX8" fmla="*/ 1446530 w 2495550"/>
              <a:gd name="connsiteY8" fmla="*/ 2498090 h 2498090"/>
              <a:gd name="connsiteX9" fmla="*/ 0 w 2495550"/>
              <a:gd name="connsiteY9" fmla="*/ 1064260 h 2498090"/>
              <a:gd name="connsiteX10" fmla="*/ 1075690 w 2495550"/>
              <a:gd name="connsiteY10" fmla="*/ 0 h 2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2498090">
                <a:moveTo>
                  <a:pt x="1075690" y="0"/>
                </a:moveTo>
                <a:lnTo>
                  <a:pt x="1471930" y="11430"/>
                </a:lnTo>
                <a:lnTo>
                  <a:pt x="1490543" y="30136"/>
                </a:lnTo>
                <a:lnTo>
                  <a:pt x="1492506" y="69007"/>
                </a:lnTo>
                <a:cubicBezTo>
                  <a:pt x="1543386" y="570014"/>
                  <a:pt x="1941688" y="968315"/>
                  <a:pt x="2442694" y="1019195"/>
                </a:cubicBezTo>
                <a:lnTo>
                  <a:pt x="2476387" y="1020897"/>
                </a:lnTo>
                <a:lnTo>
                  <a:pt x="2490470" y="1035050"/>
                </a:lnTo>
                <a:cubicBezTo>
                  <a:pt x="2492163" y="1165860"/>
                  <a:pt x="2493857" y="1296670"/>
                  <a:pt x="2495550" y="1427480"/>
                </a:cubicBezTo>
                <a:lnTo>
                  <a:pt x="1446530" y="2498090"/>
                </a:lnTo>
                <a:lnTo>
                  <a:pt x="0" y="1064260"/>
                </a:lnTo>
                <a:lnTo>
                  <a:pt x="107569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/>
              <a:t>SNMP</a:t>
            </a:r>
            <a:endParaRPr lang="en-US" altLang="zh-CN" sz="2400" b="1" dirty="0"/>
          </a:p>
        </p:txBody>
      </p:sp>
      <p:sp>
        <p:nvSpPr>
          <p:cNvPr id="11" name="任意多边形 10"/>
          <p:cNvSpPr/>
          <p:nvPr/>
        </p:nvSpPr>
        <p:spPr>
          <a:xfrm>
            <a:off x="6105373" y="3777086"/>
            <a:ext cx="1888469" cy="1886549"/>
          </a:xfrm>
          <a:custGeom>
            <a:avLst/>
            <a:gdLst>
              <a:gd name="connsiteX0" fmla="*/ 1427480 w 2498090"/>
              <a:gd name="connsiteY0" fmla="*/ 0 h 2495550"/>
              <a:gd name="connsiteX1" fmla="*/ 2498090 w 2498090"/>
              <a:gd name="connsiteY1" fmla="*/ 1049020 h 2495550"/>
              <a:gd name="connsiteX2" fmla="*/ 1064260 w 2498090"/>
              <a:gd name="connsiteY2" fmla="*/ 2495550 h 2495550"/>
              <a:gd name="connsiteX3" fmla="*/ 0 w 2498090"/>
              <a:gd name="connsiteY3" fmla="*/ 1419860 h 2495550"/>
              <a:gd name="connsiteX4" fmla="*/ 11430 w 2498090"/>
              <a:gd name="connsiteY4" fmla="*/ 1023620 h 2495550"/>
              <a:gd name="connsiteX5" fmla="*/ 16023 w 2498090"/>
              <a:gd name="connsiteY5" fmla="*/ 1019051 h 2495550"/>
              <a:gd name="connsiteX6" fmla="*/ 63461 w 2498090"/>
              <a:gd name="connsiteY6" fmla="*/ 1016655 h 2495550"/>
              <a:gd name="connsiteX7" fmla="*/ 1013649 w 2498090"/>
              <a:gd name="connsiteY7" fmla="*/ 66467 h 2495550"/>
              <a:gd name="connsiteX8" fmla="*/ 1015781 w 2498090"/>
              <a:gd name="connsiteY8" fmla="*/ 24254 h 2495550"/>
              <a:gd name="connsiteX9" fmla="*/ 1035050 w 2498090"/>
              <a:gd name="connsiteY9" fmla="*/ 5080 h 2495550"/>
              <a:gd name="connsiteX10" fmla="*/ 1427480 w 2498090"/>
              <a:gd name="connsiteY10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8090" h="2495550">
                <a:moveTo>
                  <a:pt x="1427480" y="0"/>
                </a:moveTo>
                <a:lnTo>
                  <a:pt x="2498090" y="1049020"/>
                </a:lnTo>
                <a:lnTo>
                  <a:pt x="1064260" y="2495550"/>
                </a:lnTo>
                <a:lnTo>
                  <a:pt x="0" y="1419860"/>
                </a:lnTo>
                <a:lnTo>
                  <a:pt x="11430" y="1023620"/>
                </a:lnTo>
                <a:lnTo>
                  <a:pt x="16023" y="1019051"/>
                </a:lnTo>
                <a:lnTo>
                  <a:pt x="63461" y="1016655"/>
                </a:lnTo>
                <a:cubicBezTo>
                  <a:pt x="564468" y="965775"/>
                  <a:pt x="962769" y="567474"/>
                  <a:pt x="1013649" y="66467"/>
                </a:cubicBezTo>
                <a:lnTo>
                  <a:pt x="1015781" y="24254"/>
                </a:lnTo>
                <a:lnTo>
                  <a:pt x="1035050" y="5080"/>
                </a:lnTo>
                <a:cubicBezTo>
                  <a:pt x="1165860" y="3387"/>
                  <a:pt x="1296670" y="1693"/>
                  <a:pt x="1427480" y="0"/>
                </a:cubicBezTo>
                <a:close/>
              </a:path>
            </a:pathLst>
          </a:custGeom>
          <a:solidFill>
            <a:srgbClr val="21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1" dirty="0"/>
              <a:t>SNMP</a:t>
            </a:r>
            <a:endParaRPr lang="en-US" altLang="zh-CN" sz="2400" b="1" dirty="0"/>
          </a:p>
          <a:p>
            <a:pPr algn="ctr"/>
            <a:r>
              <a:rPr lang="en-US" altLang="zh-CN" sz="2400" b="1" dirty="0"/>
              <a:t>TRAP</a:t>
            </a:r>
            <a:endParaRPr lang="en-US" altLang="zh-CN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5694400" y="3329543"/>
            <a:ext cx="10819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04913" y="3716837"/>
            <a:ext cx="3113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966479" y="3711871"/>
            <a:ext cx="3113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/>
          <p:nvPr/>
        </p:nvSpPr>
        <p:spPr>
          <a:xfrm>
            <a:off x="1029125" y="3937572"/>
            <a:ext cx="2986387" cy="82226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简单网络管理协议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weblogic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中间件、路由交换等网络设备监控协议。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28673" y="2838602"/>
            <a:ext cx="2986387" cy="82533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请求-响应协议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端监控，网站监控，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接口对接。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353860" y="3926735"/>
            <a:ext cx="2986387" cy="82226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SNMP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（被动接收）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被管设备主动通知SNMP管理器，一般适用于告警对接。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8353861" y="2825471"/>
            <a:ext cx="2986387" cy="82533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因特网包探索器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用于测试网络连接量的程序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62718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基础监控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监控协议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4135279" y="1828368"/>
            <a:ext cx="1886549" cy="1888469"/>
          </a:xfrm>
          <a:custGeom>
            <a:avLst/>
            <a:gdLst>
              <a:gd name="connsiteX0" fmla="*/ 1446530 w 2495550"/>
              <a:gd name="connsiteY0" fmla="*/ 0 h 2498090"/>
              <a:gd name="connsiteX1" fmla="*/ 2495550 w 2495550"/>
              <a:gd name="connsiteY1" fmla="*/ 1070610 h 2498090"/>
              <a:gd name="connsiteX2" fmla="*/ 2490470 w 2495550"/>
              <a:gd name="connsiteY2" fmla="*/ 1463040 h 2498090"/>
              <a:gd name="connsiteX3" fmla="*/ 2479511 w 2495550"/>
              <a:gd name="connsiteY3" fmla="*/ 1474054 h 2498090"/>
              <a:gd name="connsiteX4" fmla="*/ 2433363 w 2495550"/>
              <a:gd name="connsiteY4" fmla="*/ 1476384 h 2498090"/>
              <a:gd name="connsiteX5" fmla="*/ 1483175 w 2495550"/>
              <a:gd name="connsiteY5" fmla="*/ 2426572 h 2498090"/>
              <a:gd name="connsiteX6" fmla="*/ 1480580 w 2495550"/>
              <a:gd name="connsiteY6" fmla="*/ 2477967 h 2498090"/>
              <a:gd name="connsiteX7" fmla="*/ 1471930 w 2495550"/>
              <a:gd name="connsiteY7" fmla="*/ 2486660 h 2498090"/>
              <a:gd name="connsiteX8" fmla="*/ 1075690 w 2495550"/>
              <a:gd name="connsiteY8" fmla="*/ 2498090 h 2498090"/>
              <a:gd name="connsiteX9" fmla="*/ 0 w 2495550"/>
              <a:gd name="connsiteY9" fmla="*/ 1433830 h 2498090"/>
              <a:gd name="connsiteX10" fmla="*/ 1446530 w 2495550"/>
              <a:gd name="connsiteY10" fmla="*/ 0 h 2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2498090">
                <a:moveTo>
                  <a:pt x="1446530" y="0"/>
                </a:moveTo>
                <a:lnTo>
                  <a:pt x="2495550" y="1070610"/>
                </a:lnTo>
                <a:cubicBezTo>
                  <a:pt x="2493857" y="1201420"/>
                  <a:pt x="2492163" y="1332230"/>
                  <a:pt x="2490470" y="1463040"/>
                </a:cubicBezTo>
                <a:lnTo>
                  <a:pt x="2479511" y="1474054"/>
                </a:lnTo>
                <a:lnTo>
                  <a:pt x="2433363" y="1476384"/>
                </a:lnTo>
                <a:cubicBezTo>
                  <a:pt x="1932357" y="1527264"/>
                  <a:pt x="1534055" y="1925565"/>
                  <a:pt x="1483175" y="2426572"/>
                </a:cubicBezTo>
                <a:lnTo>
                  <a:pt x="1480580" y="2477967"/>
                </a:lnTo>
                <a:lnTo>
                  <a:pt x="1471930" y="2486660"/>
                </a:lnTo>
                <a:lnTo>
                  <a:pt x="1075690" y="2498090"/>
                </a:lnTo>
                <a:lnTo>
                  <a:pt x="0" y="1433830"/>
                </a:lnTo>
                <a:lnTo>
                  <a:pt x="1446530" y="0"/>
                </a:lnTo>
                <a:close/>
              </a:path>
            </a:pathLst>
          </a:custGeom>
          <a:solidFill>
            <a:srgbClr val="21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b="1" dirty="0"/>
              <a:t>JMX</a:t>
            </a:r>
            <a:endParaRPr lang="en-US" altLang="zh-CN" sz="3200" b="1" dirty="0"/>
          </a:p>
        </p:txBody>
      </p:sp>
      <p:sp>
        <p:nvSpPr>
          <p:cNvPr id="9" name="任意多边形 8"/>
          <p:cNvSpPr/>
          <p:nvPr/>
        </p:nvSpPr>
        <p:spPr>
          <a:xfrm>
            <a:off x="6105442" y="1830288"/>
            <a:ext cx="1888469" cy="1886549"/>
          </a:xfrm>
          <a:custGeom>
            <a:avLst/>
            <a:gdLst>
              <a:gd name="connsiteX0" fmla="*/ 1064260 w 2498090"/>
              <a:gd name="connsiteY0" fmla="*/ 0 h 2495550"/>
              <a:gd name="connsiteX1" fmla="*/ 2498090 w 2498090"/>
              <a:gd name="connsiteY1" fmla="*/ 1446530 h 2495550"/>
              <a:gd name="connsiteX2" fmla="*/ 1427480 w 2498090"/>
              <a:gd name="connsiteY2" fmla="*/ 2495550 h 2495550"/>
              <a:gd name="connsiteX3" fmla="*/ 1035050 w 2498090"/>
              <a:gd name="connsiteY3" fmla="*/ 2490470 h 2495550"/>
              <a:gd name="connsiteX4" fmla="*/ 1006225 w 2498090"/>
              <a:gd name="connsiteY4" fmla="*/ 2461788 h 2495550"/>
              <a:gd name="connsiteX5" fmla="*/ 1004318 w 2498090"/>
              <a:gd name="connsiteY5" fmla="*/ 2424032 h 2495550"/>
              <a:gd name="connsiteX6" fmla="*/ 54130 w 2498090"/>
              <a:gd name="connsiteY6" fmla="*/ 1473844 h 2495550"/>
              <a:gd name="connsiteX7" fmla="*/ 11423 w 2498090"/>
              <a:gd name="connsiteY7" fmla="*/ 1471688 h 2495550"/>
              <a:gd name="connsiteX8" fmla="*/ 0 w 2498090"/>
              <a:gd name="connsiteY8" fmla="*/ 1075690 h 2495550"/>
              <a:gd name="connsiteX9" fmla="*/ 1064260 w 2498090"/>
              <a:gd name="connsiteY9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90" h="2495550">
                <a:moveTo>
                  <a:pt x="1064260" y="0"/>
                </a:moveTo>
                <a:lnTo>
                  <a:pt x="2498090" y="1446530"/>
                </a:lnTo>
                <a:lnTo>
                  <a:pt x="1427480" y="2495550"/>
                </a:lnTo>
                <a:cubicBezTo>
                  <a:pt x="1296670" y="2493857"/>
                  <a:pt x="1165860" y="2492163"/>
                  <a:pt x="1035050" y="2490470"/>
                </a:cubicBezTo>
                <a:lnTo>
                  <a:pt x="1006225" y="2461788"/>
                </a:lnTo>
                <a:lnTo>
                  <a:pt x="1004318" y="2424032"/>
                </a:lnTo>
                <a:cubicBezTo>
                  <a:pt x="953438" y="1923025"/>
                  <a:pt x="555137" y="1524724"/>
                  <a:pt x="54130" y="1473844"/>
                </a:cubicBezTo>
                <a:lnTo>
                  <a:pt x="11423" y="1471688"/>
                </a:lnTo>
                <a:lnTo>
                  <a:pt x="0" y="1075690"/>
                </a:lnTo>
                <a:lnTo>
                  <a:pt x="106426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b="1" dirty="0">
                <a:sym typeface="+mn-ea"/>
              </a:rPr>
              <a:t>SDK</a:t>
            </a:r>
            <a:endParaRPr lang="en-US" altLang="zh-CN" sz="3200" b="1" dirty="0"/>
          </a:p>
        </p:txBody>
      </p:sp>
      <p:sp>
        <p:nvSpPr>
          <p:cNvPr id="10" name="任意多边形 9"/>
          <p:cNvSpPr/>
          <p:nvPr/>
        </p:nvSpPr>
        <p:spPr>
          <a:xfrm>
            <a:off x="4135210" y="3775166"/>
            <a:ext cx="1886549" cy="1888469"/>
          </a:xfrm>
          <a:custGeom>
            <a:avLst/>
            <a:gdLst>
              <a:gd name="connsiteX0" fmla="*/ 1075690 w 2495550"/>
              <a:gd name="connsiteY0" fmla="*/ 0 h 2498090"/>
              <a:gd name="connsiteX1" fmla="*/ 1471930 w 2495550"/>
              <a:gd name="connsiteY1" fmla="*/ 11430 h 2498090"/>
              <a:gd name="connsiteX2" fmla="*/ 1490543 w 2495550"/>
              <a:gd name="connsiteY2" fmla="*/ 30136 h 2498090"/>
              <a:gd name="connsiteX3" fmla="*/ 1492506 w 2495550"/>
              <a:gd name="connsiteY3" fmla="*/ 69007 h 2498090"/>
              <a:gd name="connsiteX4" fmla="*/ 2442694 w 2495550"/>
              <a:gd name="connsiteY4" fmla="*/ 1019195 h 2498090"/>
              <a:gd name="connsiteX5" fmla="*/ 2476387 w 2495550"/>
              <a:gd name="connsiteY5" fmla="*/ 1020897 h 2498090"/>
              <a:gd name="connsiteX6" fmla="*/ 2490470 w 2495550"/>
              <a:gd name="connsiteY6" fmla="*/ 1035050 h 2498090"/>
              <a:gd name="connsiteX7" fmla="*/ 2495550 w 2495550"/>
              <a:gd name="connsiteY7" fmla="*/ 1427480 h 2498090"/>
              <a:gd name="connsiteX8" fmla="*/ 1446530 w 2495550"/>
              <a:gd name="connsiteY8" fmla="*/ 2498090 h 2498090"/>
              <a:gd name="connsiteX9" fmla="*/ 0 w 2495550"/>
              <a:gd name="connsiteY9" fmla="*/ 1064260 h 2498090"/>
              <a:gd name="connsiteX10" fmla="*/ 1075690 w 2495550"/>
              <a:gd name="connsiteY10" fmla="*/ 0 h 24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2498090">
                <a:moveTo>
                  <a:pt x="1075690" y="0"/>
                </a:moveTo>
                <a:lnTo>
                  <a:pt x="1471930" y="11430"/>
                </a:lnTo>
                <a:lnTo>
                  <a:pt x="1490543" y="30136"/>
                </a:lnTo>
                <a:lnTo>
                  <a:pt x="1492506" y="69007"/>
                </a:lnTo>
                <a:cubicBezTo>
                  <a:pt x="1543386" y="570014"/>
                  <a:pt x="1941688" y="968315"/>
                  <a:pt x="2442694" y="1019195"/>
                </a:cubicBezTo>
                <a:lnTo>
                  <a:pt x="2476387" y="1020897"/>
                </a:lnTo>
                <a:lnTo>
                  <a:pt x="2490470" y="1035050"/>
                </a:lnTo>
                <a:cubicBezTo>
                  <a:pt x="2492163" y="1165860"/>
                  <a:pt x="2493857" y="1296670"/>
                  <a:pt x="2495550" y="1427480"/>
                </a:cubicBezTo>
                <a:lnTo>
                  <a:pt x="1446530" y="2498090"/>
                </a:lnTo>
                <a:lnTo>
                  <a:pt x="0" y="1064260"/>
                </a:lnTo>
                <a:lnTo>
                  <a:pt x="107569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b="1" dirty="0">
                <a:sym typeface="+mn-ea"/>
              </a:rPr>
              <a:t>......</a:t>
            </a:r>
            <a:endParaRPr lang="en-US" altLang="zh-CN" sz="3200" b="1" dirty="0">
              <a:sym typeface="+mn-ea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105373" y="3777086"/>
            <a:ext cx="1888469" cy="1886549"/>
          </a:xfrm>
          <a:custGeom>
            <a:avLst/>
            <a:gdLst>
              <a:gd name="connsiteX0" fmla="*/ 1427480 w 2498090"/>
              <a:gd name="connsiteY0" fmla="*/ 0 h 2495550"/>
              <a:gd name="connsiteX1" fmla="*/ 2498090 w 2498090"/>
              <a:gd name="connsiteY1" fmla="*/ 1049020 h 2495550"/>
              <a:gd name="connsiteX2" fmla="*/ 1064260 w 2498090"/>
              <a:gd name="connsiteY2" fmla="*/ 2495550 h 2495550"/>
              <a:gd name="connsiteX3" fmla="*/ 0 w 2498090"/>
              <a:gd name="connsiteY3" fmla="*/ 1419860 h 2495550"/>
              <a:gd name="connsiteX4" fmla="*/ 11430 w 2498090"/>
              <a:gd name="connsiteY4" fmla="*/ 1023620 h 2495550"/>
              <a:gd name="connsiteX5" fmla="*/ 16023 w 2498090"/>
              <a:gd name="connsiteY5" fmla="*/ 1019051 h 2495550"/>
              <a:gd name="connsiteX6" fmla="*/ 63461 w 2498090"/>
              <a:gd name="connsiteY6" fmla="*/ 1016655 h 2495550"/>
              <a:gd name="connsiteX7" fmla="*/ 1013649 w 2498090"/>
              <a:gd name="connsiteY7" fmla="*/ 66467 h 2495550"/>
              <a:gd name="connsiteX8" fmla="*/ 1015781 w 2498090"/>
              <a:gd name="connsiteY8" fmla="*/ 24254 h 2495550"/>
              <a:gd name="connsiteX9" fmla="*/ 1035050 w 2498090"/>
              <a:gd name="connsiteY9" fmla="*/ 5080 h 2495550"/>
              <a:gd name="connsiteX10" fmla="*/ 1427480 w 2498090"/>
              <a:gd name="connsiteY10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8090" h="2495550">
                <a:moveTo>
                  <a:pt x="1427480" y="0"/>
                </a:moveTo>
                <a:lnTo>
                  <a:pt x="2498090" y="1049020"/>
                </a:lnTo>
                <a:lnTo>
                  <a:pt x="1064260" y="2495550"/>
                </a:lnTo>
                <a:lnTo>
                  <a:pt x="0" y="1419860"/>
                </a:lnTo>
                <a:lnTo>
                  <a:pt x="11430" y="1023620"/>
                </a:lnTo>
                <a:lnTo>
                  <a:pt x="16023" y="1019051"/>
                </a:lnTo>
                <a:lnTo>
                  <a:pt x="63461" y="1016655"/>
                </a:lnTo>
                <a:cubicBezTo>
                  <a:pt x="564468" y="965775"/>
                  <a:pt x="962769" y="567474"/>
                  <a:pt x="1013649" y="66467"/>
                </a:cubicBezTo>
                <a:lnTo>
                  <a:pt x="1015781" y="24254"/>
                </a:lnTo>
                <a:lnTo>
                  <a:pt x="1035050" y="5080"/>
                </a:lnTo>
                <a:cubicBezTo>
                  <a:pt x="1165860" y="3387"/>
                  <a:pt x="1296670" y="1693"/>
                  <a:pt x="1427480" y="0"/>
                </a:cubicBezTo>
                <a:close/>
              </a:path>
            </a:pathLst>
          </a:custGeom>
          <a:solidFill>
            <a:srgbClr val="21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5694400" y="3329543"/>
            <a:ext cx="10819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04913" y="3716837"/>
            <a:ext cx="3113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966479" y="3711871"/>
            <a:ext cx="3113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/>
          <p:nvPr/>
        </p:nvSpPr>
        <p:spPr>
          <a:xfrm>
            <a:off x="1029125" y="3937572"/>
            <a:ext cx="2986387" cy="82226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其他监控协议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telnet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CIM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28673" y="2838602"/>
            <a:ext cx="2986387" cy="82533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Java管理扩展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为应用程序、设备、系统等植入管理功能的框架，用户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tomcat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8353861" y="2825471"/>
            <a:ext cx="2986387" cy="82533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软件开发工具包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第三方提供监控工具包，一般用户虚拟化设备监控。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588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基础监控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数据对接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9出自【趣你的PPT】(微信:qunideppt)：最优质的PPT资源库"/>
          <p:cNvGrpSpPr/>
          <p:nvPr/>
        </p:nvGrpSpPr>
        <p:grpSpPr>
          <a:xfrm>
            <a:off x="3517296" y="1733133"/>
            <a:ext cx="5971113" cy="278562"/>
            <a:chOff x="2072079" y="2251151"/>
            <a:chExt cx="4890364" cy="228143"/>
          </a:xfrm>
          <a:solidFill>
            <a:srgbClr val="206AD7"/>
          </a:solidFill>
        </p:grpSpPr>
        <p:cxnSp>
          <p:nvCxnSpPr>
            <p:cNvPr id="23" name="出自【趣你的PPT】(微信:qunideppt)：最优质的PPT资源库"/>
            <p:cNvCxnSpPr/>
            <p:nvPr/>
          </p:nvCxnSpPr>
          <p:spPr bwMode="auto">
            <a:xfrm>
              <a:off x="3565999" y="2462712"/>
              <a:ext cx="3396444" cy="16582"/>
            </a:xfrm>
            <a:prstGeom prst="line">
              <a:avLst/>
            </a:prstGeom>
            <a:grpFill/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2072079" y="2251151"/>
              <a:ext cx="1793388" cy="216839"/>
            </a:xfrm>
            <a:prstGeom prst="rect">
              <a:avLst/>
            </a:prstGeom>
            <a:grpFill/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TRAP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（华为）告警对接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12出自【趣你的PPT】(微信:qunideppt)：最优质的PPT资源库"/>
          <p:cNvGrpSpPr/>
          <p:nvPr/>
        </p:nvGrpSpPr>
        <p:grpSpPr>
          <a:xfrm>
            <a:off x="8684497" y="1986084"/>
            <a:ext cx="1615034" cy="1873566"/>
            <a:chOff x="6962442" y="2080230"/>
            <a:chExt cx="1322719" cy="1534457"/>
          </a:xfrm>
        </p:grpSpPr>
        <p:grpSp>
          <p:nvGrpSpPr>
            <p:cNvPr id="28" name="组合 11"/>
            <p:cNvGrpSpPr/>
            <p:nvPr/>
          </p:nvGrpSpPr>
          <p:grpSpPr bwMode="auto">
            <a:xfrm rot="16200000">
              <a:off x="6856573" y="2186099"/>
              <a:ext cx="1534457" cy="1322719"/>
              <a:chOff x="2447764" y="1124448"/>
              <a:chExt cx="2232248" cy="1924647"/>
            </a:xfrm>
          </p:grpSpPr>
          <p:sp>
            <p:nvSpPr>
              <p:cNvPr id="29" name="出自【趣你的PPT】(微信:qunideppt)：最优质的PPT资源库"/>
              <p:cNvSpPr/>
              <p:nvPr/>
            </p:nvSpPr>
            <p:spPr>
              <a:xfrm>
                <a:off x="2447764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rgbClr val="206AD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出自【趣你的PPT】(微信:qunideppt)：最优质的PPT资源库"/>
              <p:cNvSpPr/>
              <p:nvPr/>
            </p:nvSpPr>
            <p:spPr>
              <a:xfrm>
                <a:off x="2696412" y="1220958"/>
                <a:ext cx="1734956" cy="17316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37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7299230" y="2507902"/>
              <a:ext cx="649044" cy="67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平台</a:t>
              </a:r>
              <a:endParaRPr lang="zh-CN" altLang="en-US" sz="2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  <a:p>
              <a:pPr lvl="0" algn="ctr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</a:t>
              </a:r>
              <a:endParaRPr lang="zh-CN" altLang="en-US" sz="2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</p:grpSp>
      <p:grpSp>
        <p:nvGrpSpPr>
          <p:cNvPr id="38" name="Group 25出自【趣你的PPT】(微信:qunideppt)：最优质的PPT资源库"/>
          <p:cNvGrpSpPr/>
          <p:nvPr/>
        </p:nvGrpSpPr>
        <p:grpSpPr>
          <a:xfrm>
            <a:off x="2723016" y="3138274"/>
            <a:ext cx="5971111" cy="268125"/>
            <a:chOff x="1421561" y="3428284"/>
            <a:chExt cx="4890363" cy="219596"/>
          </a:xfrm>
          <a:solidFill>
            <a:srgbClr val="206AD7"/>
          </a:solidFill>
        </p:grpSpPr>
        <p:cxnSp>
          <p:nvCxnSpPr>
            <p:cNvPr id="41" name="出自【趣你的PPT】(微信:qunideppt)：最优质的PPT资源库"/>
            <p:cNvCxnSpPr/>
            <p:nvPr/>
          </p:nvCxnSpPr>
          <p:spPr bwMode="auto">
            <a:xfrm flipV="1">
              <a:off x="2463850" y="3645329"/>
              <a:ext cx="3848074" cy="2551"/>
            </a:xfrm>
            <a:prstGeom prst="line">
              <a:avLst/>
            </a:prstGeom>
            <a:grpFill/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1421561" y="3428284"/>
              <a:ext cx="1793388" cy="216839"/>
            </a:xfrm>
            <a:prstGeom prst="rect">
              <a:avLst/>
            </a:prstGeom>
            <a:grpFill/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NBU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（备份）告警对接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28出自【趣你的PPT】(微信:qunideppt)：最优质的PPT资源库"/>
          <p:cNvGrpSpPr/>
          <p:nvPr/>
        </p:nvGrpSpPr>
        <p:grpSpPr>
          <a:xfrm>
            <a:off x="7878787" y="3406442"/>
            <a:ext cx="1615034" cy="1873566"/>
            <a:chOff x="6311924" y="3243509"/>
            <a:chExt cx="1322719" cy="1534457"/>
          </a:xfrm>
        </p:grpSpPr>
        <p:grpSp>
          <p:nvGrpSpPr>
            <p:cNvPr id="44" name="组合 15"/>
            <p:cNvGrpSpPr/>
            <p:nvPr/>
          </p:nvGrpSpPr>
          <p:grpSpPr bwMode="auto">
            <a:xfrm rot="16200000">
              <a:off x="6206055" y="3349378"/>
              <a:ext cx="1534457" cy="1322719"/>
              <a:chOff x="2447765" y="1124448"/>
              <a:chExt cx="2232248" cy="1924647"/>
            </a:xfrm>
          </p:grpSpPr>
          <p:sp>
            <p:nvSpPr>
              <p:cNvPr id="47" name="出自【趣你的PPT】(微信:qunideppt)：最优质的PPT资源库"/>
              <p:cNvSpPr/>
              <p:nvPr/>
            </p:nvSpPr>
            <p:spPr>
              <a:xfrm>
                <a:off x="2447765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rgbClr val="206AD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" name="出自【趣你的PPT】(微信:qunideppt)：最优质的PPT资源库"/>
              <p:cNvSpPr/>
              <p:nvPr/>
            </p:nvSpPr>
            <p:spPr>
              <a:xfrm>
                <a:off x="2696411" y="1220958"/>
                <a:ext cx="1734956" cy="17316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56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6649190" y="3670813"/>
              <a:ext cx="649044" cy="67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人工</a:t>
              </a:r>
              <a:endParaRPr lang="zh-CN" altLang="en-US" sz="2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  <a:p>
              <a:pPr lvl="0" algn="ctr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监控</a:t>
              </a:r>
              <a:endParaRPr lang="zh-CN" altLang="en-US" sz="2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</p:grpSp>
      <p:sp>
        <p:nvSpPr>
          <p:cNvPr id="60" name="出自【趣你的PPT】(微信:qunideppt)：最优质的PPT资源库"/>
          <p:cNvSpPr txBox="1"/>
          <p:nvPr/>
        </p:nvSpPr>
        <p:spPr>
          <a:xfrm>
            <a:off x="2630339" y="3517449"/>
            <a:ext cx="5804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支持其他系统产生告警支持通过中间库进行告警同步。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3424751" y="2098554"/>
            <a:ext cx="5804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被监控资源、系统、平台支持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的，都可对接，这里一般指告警信息。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Group 25出自【趣你的PPT】(微信:qunideppt)：最优质的PPT资源库"/>
          <p:cNvGrpSpPr/>
          <p:nvPr/>
        </p:nvGrpSpPr>
        <p:grpSpPr>
          <a:xfrm>
            <a:off x="1910249" y="4532099"/>
            <a:ext cx="5971111" cy="268125"/>
            <a:chOff x="1421561" y="3428284"/>
            <a:chExt cx="4890363" cy="219596"/>
          </a:xfrm>
          <a:solidFill>
            <a:srgbClr val="206AD7"/>
          </a:solidFill>
        </p:grpSpPr>
        <p:cxnSp>
          <p:nvCxnSpPr>
            <p:cNvPr id="63" name="出自【趣你的PPT】(微信:qunideppt)：最优质的PPT资源库"/>
            <p:cNvCxnSpPr/>
            <p:nvPr/>
          </p:nvCxnSpPr>
          <p:spPr bwMode="auto">
            <a:xfrm flipV="1">
              <a:off x="2463850" y="3645329"/>
              <a:ext cx="3848074" cy="2551"/>
            </a:xfrm>
            <a:prstGeom prst="line">
              <a:avLst/>
            </a:prstGeom>
            <a:grpFill/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出自【趣你的PPT】(微信:qunideppt)：最优质的PPT资源库"/>
            <p:cNvSpPr/>
            <p:nvPr/>
          </p:nvSpPr>
          <p:spPr bwMode="auto">
            <a:xfrm>
              <a:off x="1421561" y="3428284"/>
              <a:ext cx="1793388" cy="216839"/>
            </a:xfrm>
            <a:prstGeom prst="rect">
              <a:avLst/>
            </a:prstGeom>
            <a:grpFill/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人工监控结果对接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出自【趣你的PPT】(微信:qunideppt)：最优质的PPT资源库"/>
          <p:cNvSpPr txBox="1"/>
          <p:nvPr/>
        </p:nvSpPr>
        <p:spPr>
          <a:xfrm>
            <a:off x="1812459" y="4884604"/>
            <a:ext cx="5804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支持将人工监控的结果定期同步到系统中。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589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基础监控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处理性能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4220845"/>
            <a:ext cx="11354435" cy="242570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2189163" y="975043"/>
            <a:ext cx="7144702" cy="995997"/>
            <a:chOff x="5039" y="1801"/>
            <a:chExt cx="11251" cy="1568"/>
          </a:xfrm>
        </p:grpSpPr>
        <p:sp>
          <p:nvSpPr>
            <p:cNvPr id="53" name="Rectangle 71"/>
            <p:cNvSpPr/>
            <p:nvPr/>
          </p:nvSpPr>
          <p:spPr>
            <a:xfrm>
              <a:off x="5039" y="1801"/>
              <a:ext cx="1033" cy="1027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3765">
                <a:defRPr/>
              </a:pPr>
              <a:endParaRPr lang="en-US" sz="900">
                <a:solidFill>
                  <a:schemeClr val="tx1"/>
                </a:solidFill>
                <a:cs typeface="Lato Light"/>
                <a:sym typeface="Century Gothic" panose="020B0502020202020204" pitchFamily="34" charset="0"/>
              </a:endParaRPr>
            </a:p>
          </p:txBody>
        </p:sp>
        <p:sp>
          <p:nvSpPr>
            <p:cNvPr id="59" name="TextBox 46"/>
            <p:cNvSpPr txBox="1">
              <a:spLocks noChangeArrowheads="1"/>
            </p:cNvSpPr>
            <p:nvPr/>
          </p:nvSpPr>
          <p:spPr bwMode="auto">
            <a:xfrm>
              <a:off x="6653" y="2003"/>
              <a:ext cx="9637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监控资源</a:t>
              </a:r>
              <a:r>
                <a:rPr lang="en-US" altLang="zh-CN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3500+</a:t>
              </a:r>
              <a:r>
                <a:rPr lang="zh-CN" altLang="en-US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，资源类型二十余种</a:t>
              </a:r>
              <a:endParaRPr lang="zh-CN" altLang="en-US" b="1">
                <a:solidFill>
                  <a:srgbClr val="46556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653" y="2547"/>
              <a:ext cx="963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监控资源量大，效率高，支持横向扩展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资源类型丰富，涵盖机房内大部分设备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325495" y="2602865"/>
            <a:ext cx="7144385" cy="995680"/>
            <a:chOff x="5039" y="1801"/>
            <a:chExt cx="11251" cy="1568"/>
          </a:xfrm>
        </p:grpSpPr>
        <p:sp>
          <p:nvSpPr>
            <p:cNvPr id="67" name="Rectangle 71"/>
            <p:cNvSpPr/>
            <p:nvPr/>
          </p:nvSpPr>
          <p:spPr>
            <a:xfrm>
              <a:off x="5039" y="1801"/>
              <a:ext cx="1033" cy="1027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3765">
                <a:defRPr/>
              </a:pPr>
              <a:endParaRPr lang="en-US" sz="900">
                <a:solidFill>
                  <a:schemeClr val="tx1"/>
                </a:solidFill>
                <a:cs typeface="Lato Light"/>
                <a:sym typeface="Century Gothic" panose="020B0502020202020204" pitchFamily="34" charset="0"/>
              </a:endParaRPr>
            </a:p>
          </p:txBody>
        </p:sp>
        <p:sp>
          <p:nvSpPr>
            <p:cNvPr id="68" name="TextBox 46"/>
            <p:cNvSpPr txBox="1">
              <a:spLocks noChangeArrowheads="1"/>
            </p:cNvSpPr>
            <p:nvPr/>
          </p:nvSpPr>
          <p:spPr bwMode="auto">
            <a:xfrm>
              <a:off x="6653" y="2003"/>
              <a:ext cx="9637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日采集量</a:t>
              </a:r>
              <a:r>
                <a:rPr lang="en-US" altLang="zh-CN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8</a:t>
              </a:r>
              <a:r>
                <a:rPr lang="zh-CN" altLang="en-US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千万</a:t>
              </a:r>
              <a:r>
                <a:rPr lang="en-US" altLang="zh-CN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+</a:t>
              </a:r>
              <a:r>
                <a:rPr lang="zh-CN" altLang="en-US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条，日入库量近</a:t>
              </a:r>
              <a:r>
                <a:rPr lang="en-US" altLang="zh-CN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1</a:t>
              </a:r>
              <a:r>
                <a:rPr lang="zh-CN" altLang="en-US" b="1">
                  <a:solidFill>
                    <a:srgbClr val="46556A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亿条</a:t>
              </a:r>
              <a:endParaRPr lang="zh-CN" altLang="en-US" b="1">
                <a:solidFill>
                  <a:srgbClr val="46556A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653" y="2547"/>
              <a:ext cx="963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采集频率小到分钟，采集指标近三百个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采集结果入库及时，性能指标实时统计汇总性能走势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600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基础监控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告警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14705" y="1313815"/>
            <a:ext cx="10104755" cy="617220"/>
            <a:chOff x="4357" y="2151"/>
            <a:chExt cx="15913" cy="972"/>
          </a:xfrm>
        </p:grpSpPr>
        <p:cxnSp>
          <p:nvCxnSpPr>
            <p:cNvPr id="82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告警策略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84" name="出自【趣你的PPT】(微信:qunideppt)：最优质的PPT资源库"/>
            <p:cNvSpPr txBox="1"/>
            <p:nvPr/>
          </p:nvSpPr>
          <p:spPr>
            <a:xfrm>
              <a:off x="7759" y="2151"/>
              <a:ext cx="12511" cy="91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一般、重要、严重三种级别告警策略自由配置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可按照资源类型、资源、指标等不同维度进行策略配置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4705" y="2477135"/>
            <a:ext cx="10104755" cy="465455"/>
            <a:chOff x="4357" y="2390"/>
            <a:chExt cx="15913" cy="733"/>
          </a:xfrm>
        </p:grpSpPr>
        <p:cxnSp>
          <p:nvCxnSpPr>
            <p:cNvPr id="8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告警过滤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0" name="出自【趣你的PPT】(微信:qunideppt)：最优质的PPT资源库"/>
            <p:cNvSpPr txBox="1"/>
            <p:nvPr/>
          </p:nvSpPr>
          <p:spPr>
            <a:xfrm>
              <a:off x="7759" y="2539"/>
              <a:ext cx="12511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针对特殊情况、特殊资源或特殊指标进行告警过滤配置，不产生告警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4705" y="3488690"/>
            <a:ext cx="10104755" cy="465455"/>
            <a:chOff x="4357" y="2390"/>
            <a:chExt cx="15913" cy="733"/>
          </a:xfrm>
        </p:grpSpPr>
        <p:cxnSp>
          <p:nvCxnSpPr>
            <p:cNvPr id="13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告警产生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5" name="出自【趣你的PPT】(微信:qunideppt)：最优质的PPT资源库"/>
            <p:cNvSpPr txBox="1"/>
            <p:nvPr/>
          </p:nvSpPr>
          <p:spPr>
            <a:xfrm>
              <a:off x="7759" y="2539"/>
              <a:ext cx="12511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匹配上告警策略且不满足告警过滤条件的，则产生告警信息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4705" y="4500245"/>
            <a:ext cx="10104755" cy="465455"/>
            <a:chOff x="4357" y="2390"/>
            <a:chExt cx="15913" cy="733"/>
          </a:xfrm>
        </p:grpSpPr>
        <p:cxnSp>
          <p:nvCxnSpPr>
            <p:cNvPr id="17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告警压制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9" name="出自【趣你的PPT】(微信:qunideppt)：最优质的PPT资源库"/>
            <p:cNvSpPr txBox="1"/>
            <p:nvPr/>
          </p:nvSpPr>
          <p:spPr>
            <a:xfrm>
              <a:off x="7759" y="2539"/>
              <a:ext cx="12511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联系一定次数产生告警时，才是有效的告警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4705" y="5511800"/>
            <a:ext cx="10104755" cy="465455"/>
            <a:chOff x="4357" y="2390"/>
            <a:chExt cx="15913" cy="733"/>
          </a:xfrm>
        </p:grpSpPr>
        <p:cxnSp>
          <p:nvCxnSpPr>
            <p:cNvPr id="21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告警升级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23" name="出自【趣你的PPT】(微信:qunideppt)：最优质的PPT资源库"/>
            <p:cNvSpPr txBox="1"/>
            <p:nvPr/>
          </p:nvSpPr>
          <p:spPr>
            <a:xfrm>
              <a:off x="7759" y="2539"/>
              <a:ext cx="12511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告警在一定时间内不处理的话，告警级别会上升一个级别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56343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基础监控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告警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14705" y="1016635"/>
            <a:ext cx="10104755" cy="1109980"/>
            <a:chOff x="4357" y="1375"/>
            <a:chExt cx="15913" cy="1748"/>
          </a:xfrm>
        </p:grpSpPr>
        <p:cxnSp>
          <p:nvCxnSpPr>
            <p:cNvPr id="82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告警消除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84" name="出自【趣你的PPT】(微信:qunideppt)：最优质的PPT资源库"/>
            <p:cNvSpPr txBox="1"/>
            <p:nvPr/>
          </p:nvSpPr>
          <p:spPr>
            <a:xfrm>
              <a:off x="7759" y="1375"/>
              <a:ext cx="12511" cy="169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活动告警消除后即为历史告警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自动消除，存在活动告警时，再次监控结果匹配不上任何告警策略时，说明该指标已恢复正常，触发自动消除业务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手动消除，人工确认该告警无需处理或已经安排处理，无需再产生告警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4705" y="2535555"/>
            <a:ext cx="10104755" cy="617220"/>
            <a:chOff x="4357" y="2151"/>
            <a:chExt cx="15913" cy="972"/>
          </a:xfrm>
        </p:grpSpPr>
        <p:cxnSp>
          <p:nvCxnSpPr>
            <p:cNvPr id="8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告警关闭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0" name="出自【趣你的PPT】(微信:qunideppt)：最优质的PPT资源库"/>
            <p:cNvSpPr txBox="1"/>
            <p:nvPr/>
          </p:nvSpPr>
          <p:spPr>
            <a:xfrm>
              <a:off x="7759" y="2151"/>
              <a:ext cx="12511" cy="91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一定时间内不想再产生告警或者产生告警但不需要发送告警通知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特殊指标关闭时可选择是否针对所有告警生效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4705" y="3561715"/>
            <a:ext cx="10104755" cy="863600"/>
            <a:chOff x="4357" y="1763"/>
            <a:chExt cx="15913" cy="1360"/>
          </a:xfrm>
        </p:grpSpPr>
        <p:cxnSp>
          <p:nvCxnSpPr>
            <p:cNvPr id="13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告警订阅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5" name="出自【趣你的PPT】(微信:qunideppt)：最优质的PPT资源库"/>
            <p:cNvSpPr txBox="1"/>
            <p:nvPr/>
          </p:nvSpPr>
          <p:spPr>
            <a:xfrm>
              <a:off x="7759" y="1763"/>
              <a:ext cx="12511" cy="130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订阅关注的资源类型、业务系统、资源、指标的告警信息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支持短信、微信等多种告警通知方式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支持按照告警级别、时间段、通知频率和次数等规则配置订阅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4705" y="4834255"/>
            <a:ext cx="10104755" cy="465455"/>
            <a:chOff x="4357" y="2390"/>
            <a:chExt cx="15913" cy="733"/>
          </a:xfrm>
        </p:grpSpPr>
        <p:cxnSp>
          <p:nvCxnSpPr>
            <p:cNvPr id="17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告警发送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9" name="出自【趣你的PPT】(微信:qunideppt)：最优质的PPT资源库"/>
            <p:cNvSpPr txBox="1"/>
            <p:nvPr/>
          </p:nvSpPr>
          <p:spPr>
            <a:xfrm>
              <a:off x="7759" y="2539"/>
              <a:ext cx="12511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手动给订阅范围内的指定人员发送告警通知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4705" y="5708650"/>
            <a:ext cx="10104755" cy="465455"/>
            <a:chOff x="4357" y="2390"/>
            <a:chExt cx="15913" cy="733"/>
          </a:xfrm>
        </p:grpSpPr>
        <p:cxnSp>
          <p:nvCxnSpPr>
            <p:cNvPr id="21" name="出自【趣你的PPT】(微信:qunideppt)：最优质的PPT资源库"/>
            <p:cNvCxnSpPr/>
            <p:nvPr/>
          </p:nvCxnSpPr>
          <p:spPr bwMode="auto">
            <a:xfrm>
              <a:off x="4357" y="3079"/>
              <a:ext cx="9071" cy="44"/>
            </a:xfrm>
            <a:prstGeom prst="line">
              <a:avLst/>
            </a:prstGeom>
            <a:ln w="57150">
              <a:solidFill>
                <a:srgbClr val="206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4357" y="2390"/>
              <a:ext cx="3402" cy="680"/>
            </a:xfrm>
            <a:prstGeom prst="rect">
              <a:avLst/>
            </a:prstGeom>
            <a:solidFill>
              <a:srgbClr val="206AD7"/>
            </a:solidFill>
            <a:ln w="57150">
              <a:solidFill>
                <a:srgbClr val="206A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告警轨迹</a:t>
              </a:r>
              <a:endParaRPr lang="zh-CN" altLang="en-US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23" name="出自【趣你的PPT】(微信:qunideppt)：最优质的PPT资源库"/>
            <p:cNvSpPr txBox="1"/>
            <p:nvPr/>
          </p:nvSpPr>
          <p:spPr>
            <a:xfrm>
              <a:off x="7759" y="2539"/>
              <a:ext cx="12511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当前告警历史上所有的告警产生及消除的轨迹信息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56343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基础监控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动环监控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58900" y="1635125"/>
            <a:ext cx="10251440" cy="880110"/>
            <a:chOff x="2140" y="2575"/>
            <a:chExt cx="16144" cy="1386"/>
          </a:xfrm>
        </p:grpSpPr>
        <p:grpSp>
          <p:nvGrpSpPr>
            <p:cNvPr id="11" name="组合 10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4" name="直角三角形 23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直角三角形 24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Content Placeholder 2"/>
            <p:cNvSpPr txBox="1"/>
            <p:nvPr/>
          </p:nvSpPr>
          <p:spPr>
            <a:xfrm>
              <a:off x="3444" y="2575"/>
              <a:ext cx="14840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直接对接第三方动环监控系统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58900" y="3140075"/>
            <a:ext cx="9033510" cy="880110"/>
            <a:chOff x="2140" y="2575"/>
            <a:chExt cx="14226" cy="1386"/>
          </a:xfrm>
        </p:grpSpPr>
        <p:grpSp>
          <p:nvGrpSpPr>
            <p:cNvPr id="28" name="组合 27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9" name="直角三角形 28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直角三角形 29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Content Placeholder 2"/>
            <p:cNvSpPr txBox="1"/>
            <p:nvPr/>
          </p:nvSpPr>
          <p:spPr>
            <a:xfrm>
              <a:off x="3444" y="2575"/>
              <a:ext cx="12922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支持多种对接方式：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JDBC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SNMP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、其他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58900" y="4657090"/>
            <a:ext cx="9965055" cy="880110"/>
            <a:chOff x="2140" y="2594"/>
            <a:chExt cx="15693" cy="1386"/>
          </a:xfrm>
        </p:grpSpPr>
        <p:grpSp>
          <p:nvGrpSpPr>
            <p:cNvPr id="33" name="组合 32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34" name="直角三角形 33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直角三角形 34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Content Placeholder 2"/>
            <p:cNvSpPr txBox="1"/>
            <p:nvPr/>
          </p:nvSpPr>
          <p:spPr>
            <a:xfrm>
              <a:off x="3444" y="2594"/>
              <a:ext cx="14389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支持对动环资源展示方式定制化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支持将动环监控结果与基础监控结果结合，统一展示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43954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日志监控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900" y="1635125"/>
            <a:ext cx="10251440" cy="880110"/>
            <a:chOff x="2140" y="2575"/>
            <a:chExt cx="16144" cy="1386"/>
          </a:xfrm>
        </p:grpSpPr>
        <p:grpSp>
          <p:nvGrpSpPr>
            <p:cNvPr id="14" name="组合 13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" name="直角三角形 1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直角三角形 2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Content Placeholder 2"/>
            <p:cNvSpPr txBox="1"/>
            <p:nvPr/>
          </p:nvSpPr>
          <p:spPr>
            <a:xfrm>
              <a:off x="3444" y="2575"/>
              <a:ext cx="14840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操作系统日志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SYSLOG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协议监控系统日志信息，可对级别和关键字配置策略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58900" y="3140075"/>
            <a:ext cx="9033510" cy="880110"/>
            <a:chOff x="2140" y="2575"/>
            <a:chExt cx="14226" cy="1386"/>
          </a:xfrm>
        </p:grpSpPr>
        <p:grpSp>
          <p:nvGrpSpPr>
            <p:cNvPr id="17" name="组合 16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18" name="直角三角形 17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Content Placeholder 2"/>
            <p:cNvSpPr txBox="1"/>
            <p:nvPr/>
          </p:nvSpPr>
          <p:spPr>
            <a:xfrm>
              <a:off x="3444" y="2575"/>
              <a:ext cx="12922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软件、应用系统日志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读取日志文件获取相应日志信息（增量读取）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58900" y="4645025"/>
            <a:ext cx="9965055" cy="880110"/>
            <a:chOff x="2140" y="2575"/>
            <a:chExt cx="15693" cy="1386"/>
          </a:xfrm>
        </p:grpSpPr>
        <p:grpSp>
          <p:nvGrpSpPr>
            <p:cNvPr id="22" name="组合 21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直角三角形 23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Content Placeholder 2"/>
            <p:cNvSpPr txBox="1"/>
            <p:nvPr/>
          </p:nvSpPr>
          <p:spPr>
            <a:xfrm>
              <a:off x="3444" y="2575"/>
              <a:ext cx="14389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对接第三方日志系统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获取更多的日志信息，或者分析处理后的更有价值的日志信息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67519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网络性能监控（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NPM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900" y="1635125"/>
            <a:ext cx="9033510" cy="880110"/>
            <a:chOff x="2140" y="2575"/>
            <a:chExt cx="14226" cy="1386"/>
          </a:xfrm>
        </p:grpSpPr>
        <p:grpSp>
          <p:nvGrpSpPr>
            <p:cNvPr id="14" name="组合 13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" name="直角三角形 1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直角三角形 2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Content Placeholder 2"/>
            <p:cNvSpPr txBox="1"/>
            <p:nvPr/>
          </p:nvSpPr>
          <p:spPr>
            <a:xfrm>
              <a:off x="3444" y="2575"/>
              <a:ext cx="12922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网络设备，基础信息和性能信息监控。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58900" y="3140075"/>
            <a:ext cx="9033510" cy="880110"/>
            <a:chOff x="2140" y="2575"/>
            <a:chExt cx="14226" cy="1386"/>
          </a:xfrm>
        </p:grpSpPr>
        <p:grpSp>
          <p:nvGrpSpPr>
            <p:cNvPr id="17" name="组合 16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18" name="直角三角形 17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Content Placeholder 2"/>
            <p:cNvSpPr txBox="1"/>
            <p:nvPr/>
          </p:nvSpPr>
          <p:spPr>
            <a:xfrm>
              <a:off x="3444" y="2575"/>
              <a:ext cx="12922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网络链路，核心路由到下级路由的上下行速率性能指标监控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支持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NQA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的设备获取链路配置及相应性能信息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58900" y="4645025"/>
            <a:ext cx="9033510" cy="880110"/>
            <a:chOff x="2140" y="2575"/>
            <a:chExt cx="14226" cy="1386"/>
          </a:xfrm>
        </p:grpSpPr>
        <p:grpSp>
          <p:nvGrpSpPr>
            <p:cNvPr id="22" name="组合 21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直角三角形 23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Content Placeholder 2"/>
            <p:cNvSpPr txBox="1"/>
            <p:nvPr/>
          </p:nvSpPr>
          <p:spPr>
            <a:xfrm>
              <a:off x="3444" y="2575"/>
              <a:ext cx="12922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网络拨测，拨测成功率，响应时常及耗时分析。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2"/>
          <a:stretch>
            <a:fillRect/>
          </a:stretch>
        </p:blipFill>
        <p:spPr>
          <a:xfrm>
            <a:off x="0" y="-67945"/>
            <a:ext cx="12192000" cy="2651060"/>
          </a:xfrm>
          <a:prstGeom prst="rect">
            <a:avLst/>
          </a:prstGeom>
        </p:spPr>
      </p:pic>
      <p:sp>
        <p:nvSpPr>
          <p:cNvPr id="2" name="直角三角形 1"/>
          <p:cNvSpPr/>
          <p:nvPr/>
        </p:nvSpPr>
        <p:spPr>
          <a:xfrm flipH="1">
            <a:off x="8258175" y="3119542"/>
            <a:ext cx="3933825" cy="3775110"/>
          </a:xfrm>
          <a:prstGeom prst="rtTriangle">
            <a:avLst/>
          </a:prstGeom>
          <a:solidFill>
            <a:srgbClr val="206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8056734" y="5172075"/>
            <a:ext cx="3297066" cy="619125"/>
            <a:chOff x="8056734" y="5172075"/>
            <a:chExt cx="3297066" cy="619125"/>
          </a:xfrm>
        </p:grpSpPr>
        <p:sp>
          <p:nvSpPr>
            <p:cNvPr id="34" name="矩形 33"/>
            <p:cNvSpPr/>
            <p:nvPr/>
          </p:nvSpPr>
          <p:spPr>
            <a:xfrm>
              <a:off x="8056734" y="5172075"/>
              <a:ext cx="3297066" cy="6191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128"/>
            <p:cNvSpPr txBox="1">
              <a:spLocks noChangeArrowheads="1"/>
            </p:cNvSpPr>
            <p:nvPr/>
          </p:nvSpPr>
          <p:spPr bwMode="auto">
            <a:xfrm>
              <a:off x="8258175" y="5250804"/>
              <a:ext cx="2942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 \ 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51635" y="2944495"/>
            <a:ext cx="6148705" cy="591820"/>
            <a:chOff x="2601" y="4872"/>
            <a:chExt cx="9683" cy="932"/>
          </a:xfrm>
        </p:grpSpPr>
        <p:grpSp>
          <p:nvGrpSpPr>
            <p:cNvPr id="3" name="组合 82"/>
            <p:cNvGrpSpPr/>
            <p:nvPr/>
          </p:nvGrpSpPr>
          <p:grpSpPr bwMode="auto">
            <a:xfrm rot="0">
              <a:off x="2601" y="5058"/>
              <a:ext cx="410" cy="561"/>
              <a:chOff x="4218255" y="2644947"/>
              <a:chExt cx="179475" cy="246054"/>
            </a:xfrm>
          </p:grpSpPr>
          <p:sp>
            <p:nvSpPr>
              <p:cNvPr id="4" name="Freeform 26"/>
              <p:cNvSpPr/>
              <p:nvPr/>
            </p:nvSpPr>
            <p:spPr bwMode="auto">
              <a:xfrm>
                <a:off x="4218255" y="2644947"/>
                <a:ext cx="179475" cy="246054"/>
              </a:xfrm>
              <a:custGeom>
                <a:avLst/>
                <a:gdLst>
                  <a:gd name="T0" fmla="*/ 89738 w 26"/>
                  <a:gd name="T1" fmla="*/ 0 h 36"/>
                  <a:gd name="T2" fmla="*/ 0 w 26"/>
                  <a:gd name="T3" fmla="*/ 88853 h 36"/>
                  <a:gd name="T4" fmla="*/ 20709 w 26"/>
                  <a:gd name="T5" fmla="*/ 143532 h 36"/>
                  <a:gd name="T6" fmla="*/ 89738 w 26"/>
                  <a:gd name="T7" fmla="*/ 246054 h 36"/>
                  <a:gd name="T8" fmla="*/ 158766 w 26"/>
                  <a:gd name="T9" fmla="*/ 143532 h 36"/>
                  <a:gd name="T10" fmla="*/ 179475 w 26"/>
                  <a:gd name="T11" fmla="*/ 88853 h 36"/>
                  <a:gd name="T12" fmla="*/ 89738 w 26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23" y="21"/>
                    </a:cubicBezTo>
                    <a:cubicBezTo>
                      <a:pt x="25" y="19"/>
                      <a:pt x="26" y="16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53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5" name="Oval 27"/>
              <p:cNvSpPr>
                <a:spLocks noChangeArrowheads="1"/>
              </p:cNvSpPr>
              <p:nvPr/>
            </p:nvSpPr>
            <p:spPr bwMode="auto">
              <a:xfrm>
                <a:off x="4252992" y="2685474"/>
                <a:ext cx="110001" cy="1042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  <p:sp>
          <p:nvSpPr>
            <p:cNvPr id="21" name="文本框 128"/>
            <p:cNvSpPr txBox="1">
              <a:spLocks noChangeArrowheads="1"/>
            </p:cNvSpPr>
            <p:nvPr/>
          </p:nvSpPr>
          <p:spPr bwMode="auto">
            <a:xfrm>
              <a:off x="5634" y="4879"/>
              <a:ext cx="665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平台概述</a:t>
              </a:r>
              <a:endParaRPr lang="zh-CN" alt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129"/>
            <p:cNvSpPr txBox="1">
              <a:spLocks noChangeArrowheads="1"/>
            </p:cNvSpPr>
            <p:nvPr/>
          </p:nvSpPr>
          <p:spPr bwMode="auto">
            <a:xfrm>
              <a:off x="3321" y="4872"/>
              <a:ext cx="2514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02</a:t>
              </a:r>
              <a:endParaRPr lang="en-US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51635" y="3785235"/>
            <a:ext cx="6802120" cy="583565"/>
            <a:chOff x="2601" y="5911"/>
            <a:chExt cx="10712" cy="919"/>
          </a:xfrm>
        </p:grpSpPr>
        <p:sp>
          <p:nvSpPr>
            <p:cNvPr id="18" name="文本框 127"/>
            <p:cNvSpPr txBox="1">
              <a:spLocks noChangeArrowheads="1"/>
            </p:cNvSpPr>
            <p:nvPr/>
          </p:nvSpPr>
          <p:spPr bwMode="auto">
            <a:xfrm>
              <a:off x="5634" y="5911"/>
              <a:ext cx="767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平台核心模块介绍</a:t>
              </a:r>
              <a:endParaRPr lang="zh-CN" alt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30"/>
            <p:cNvSpPr txBox="1">
              <a:spLocks noChangeArrowheads="1"/>
            </p:cNvSpPr>
            <p:nvPr/>
          </p:nvSpPr>
          <p:spPr bwMode="auto">
            <a:xfrm>
              <a:off x="3321" y="5911"/>
              <a:ext cx="251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32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</a:t>
              </a:r>
              <a:endParaRPr lang="en-US" altLang="zh-CN" sz="32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100"/>
            <p:cNvGrpSpPr/>
            <p:nvPr/>
          </p:nvGrpSpPr>
          <p:grpSpPr bwMode="auto">
            <a:xfrm rot="0">
              <a:off x="2601" y="6089"/>
              <a:ext cx="410" cy="563"/>
              <a:chOff x="4218255" y="2644947"/>
              <a:chExt cx="179475" cy="246054"/>
            </a:xfrm>
          </p:grpSpPr>
          <p:sp>
            <p:nvSpPr>
              <p:cNvPr id="25" name="Freeform 26"/>
              <p:cNvSpPr/>
              <p:nvPr/>
            </p:nvSpPr>
            <p:spPr bwMode="auto">
              <a:xfrm>
                <a:off x="4218255" y="2644947"/>
                <a:ext cx="179475" cy="246054"/>
              </a:xfrm>
              <a:custGeom>
                <a:avLst/>
                <a:gdLst>
                  <a:gd name="T0" fmla="*/ 89738 w 26"/>
                  <a:gd name="T1" fmla="*/ 0 h 36"/>
                  <a:gd name="T2" fmla="*/ 0 w 26"/>
                  <a:gd name="T3" fmla="*/ 88853 h 36"/>
                  <a:gd name="T4" fmla="*/ 20709 w 26"/>
                  <a:gd name="T5" fmla="*/ 143532 h 36"/>
                  <a:gd name="T6" fmla="*/ 89738 w 26"/>
                  <a:gd name="T7" fmla="*/ 246054 h 36"/>
                  <a:gd name="T8" fmla="*/ 158766 w 26"/>
                  <a:gd name="T9" fmla="*/ 143532 h 36"/>
                  <a:gd name="T10" fmla="*/ 179475 w 26"/>
                  <a:gd name="T11" fmla="*/ 88853 h 36"/>
                  <a:gd name="T12" fmla="*/ 89738 w 26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23" y="21"/>
                    </a:cubicBezTo>
                    <a:cubicBezTo>
                      <a:pt x="25" y="19"/>
                      <a:pt x="26" y="16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53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26" name="Oval 27"/>
              <p:cNvSpPr>
                <a:spLocks noChangeArrowheads="1"/>
              </p:cNvSpPr>
              <p:nvPr/>
            </p:nvSpPr>
            <p:spPr bwMode="auto">
              <a:xfrm>
                <a:off x="4252992" y="2685474"/>
                <a:ext cx="110001" cy="1042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1651635" y="4617085"/>
            <a:ext cx="5829935" cy="583565"/>
            <a:chOff x="2601" y="7120"/>
            <a:chExt cx="9181" cy="919"/>
          </a:xfrm>
        </p:grpSpPr>
        <p:sp>
          <p:nvSpPr>
            <p:cNvPr id="15" name="文本框 126"/>
            <p:cNvSpPr txBox="1">
              <a:spLocks noChangeArrowheads="1"/>
            </p:cNvSpPr>
            <p:nvPr/>
          </p:nvSpPr>
          <p:spPr bwMode="auto">
            <a:xfrm>
              <a:off x="5634" y="7120"/>
              <a:ext cx="6148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我们的优势</a:t>
              </a:r>
              <a:endParaRPr lang="zh-CN" alt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31"/>
            <p:cNvSpPr txBox="1">
              <a:spLocks noChangeArrowheads="1"/>
            </p:cNvSpPr>
            <p:nvPr/>
          </p:nvSpPr>
          <p:spPr bwMode="auto">
            <a:xfrm>
              <a:off x="3321" y="7120"/>
              <a:ext cx="251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32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</a:t>
              </a:r>
              <a:endParaRPr lang="en-US" altLang="zh-CN" sz="32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03"/>
            <p:cNvGrpSpPr/>
            <p:nvPr/>
          </p:nvGrpSpPr>
          <p:grpSpPr bwMode="auto">
            <a:xfrm rot="0">
              <a:off x="2601" y="7298"/>
              <a:ext cx="410" cy="563"/>
              <a:chOff x="4218255" y="2644947"/>
              <a:chExt cx="179475" cy="246054"/>
            </a:xfrm>
          </p:grpSpPr>
          <p:sp>
            <p:nvSpPr>
              <p:cNvPr id="28" name="Freeform 26"/>
              <p:cNvSpPr/>
              <p:nvPr/>
            </p:nvSpPr>
            <p:spPr bwMode="auto">
              <a:xfrm>
                <a:off x="4218255" y="2644947"/>
                <a:ext cx="179475" cy="246054"/>
              </a:xfrm>
              <a:custGeom>
                <a:avLst/>
                <a:gdLst>
                  <a:gd name="T0" fmla="*/ 89738 w 26"/>
                  <a:gd name="T1" fmla="*/ 0 h 36"/>
                  <a:gd name="T2" fmla="*/ 0 w 26"/>
                  <a:gd name="T3" fmla="*/ 88853 h 36"/>
                  <a:gd name="T4" fmla="*/ 20709 w 26"/>
                  <a:gd name="T5" fmla="*/ 143532 h 36"/>
                  <a:gd name="T6" fmla="*/ 89738 w 26"/>
                  <a:gd name="T7" fmla="*/ 246054 h 36"/>
                  <a:gd name="T8" fmla="*/ 158766 w 26"/>
                  <a:gd name="T9" fmla="*/ 143532 h 36"/>
                  <a:gd name="T10" fmla="*/ 179475 w 26"/>
                  <a:gd name="T11" fmla="*/ 88853 h 36"/>
                  <a:gd name="T12" fmla="*/ 89738 w 26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23" y="21"/>
                    </a:cubicBezTo>
                    <a:cubicBezTo>
                      <a:pt x="25" y="19"/>
                      <a:pt x="26" y="16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53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4252992" y="2685474"/>
                <a:ext cx="110001" cy="1042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7020304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651635" y="2112645"/>
            <a:ext cx="5829935" cy="582930"/>
            <a:chOff x="2601" y="3612"/>
            <a:chExt cx="9181" cy="918"/>
          </a:xfrm>
        </p:grpSpPr>
        <p:sp>
          <p:nvSpPr>
            <p:cNvPr id="37" name="Freeform 26"/>
            <p:cNvSpPr/>
            <p:nvPr/>
          </p:nvSpPr>
          <p:spPr bwMode="auto">
            <a:xfrm>
              <a:off x="2601" y="3791"/>
              <a:ext cx="410" cy="562"/>
            </a:xfrm>
            <a:custGeom>
              <a:avLst/>
              <a:gdLst>
                <a:gd name="T0" fmla="*/ 89738 w 26"/>
                <a:gd name="T1" fmla="*/ 0 h 36"/>
                <a:gd name="T2" fmla="*/ 0 w 26"/>
                <a:gd name="T3" fmla="*/ 88853 h 36"/>
                <a:gd name="T4" fmla="*/ 20709 w 26"/>
                <a:gd name="T5" fmla="*/ 143532 h 36"/>
                <a:gd name="T6" fmla="*/ 89738 w 26"/>
                <a:gd name="T7" fmla="*/ 246054 h 36"/>
                <a:gd name="T8" fmla="*/ 158766 w 26"/>
                <a:gd name="T9" fmla="*/ 143532 h 36"/>
                <a:gd name="T10" fmla="*/ 179475 w 26"/>
                <a:gd name="T11" fmla="*/ 88853 h 36"/>
                <a:gd name="T12" fmla="*/ 89738 w 26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6"/>
                    <a:pt x="1" y="19"/>
                    <a:pt x="3" y="2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23" y="21"/>
                  </a:cubicBezTo>
                  <a:cubicBezTo>
                    <a:pt x="25" y="19"/>
                    <a:pt x="26" y="16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353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2680" y="3953"/>
              <a:ext cx="252" cy="2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40" name="文本框 128"/>
            <p:cNvSpPr txBox="1">
              <a:spLocks noChangeArrowheads="1"/>
            </p:cNvSpPr>
            <p:nvPr/>
          </p:nvSpPr>
          <p:spPr bwMode="auto">
            <a:xfrm>
              <a:off x="5634" y="3612"/>
              <a:ext cx="6148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监控系统演示</a:t>
              </a:r>
              <a:endParaRPr lang="zh-CN" alt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129"/>
            <p:cNvSpPr txBox="1">
              <a:spLocks noChangeArrowheads="1"/>
            </p:cNvSpPr>
            <p:nvPr/>
          </p:nvSpPr>
          <p:spPr bwMode="auto">
            <a:xfrm>
              <a:off x="3321" y="3612"/>
              <a:ext cx="251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7020304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01</a:t>
              </a:r>
              <a:endParaRPr lang="en-US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4150"/>
            <a:ext cx="52997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运维中台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数据接入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接入方式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89025" y="1902460"/>
            <a:ext cx="10432415" cy="852170"/>
            <a:chOff x="1715" y="2996"/>
            <a:chExt cx="16429" cy="1342"/>
          </a:xfrm>
        </p:grpSpPr>
        <p:sp>
          <p:nvSpPr>
            <p:cNvPr id="9" name="Content Placeholder 2"/>
            <p:cNvSpPr txBox="1"/>
            <p:nvPr/>
          </p:nvSpPr>
          <p:spPr>
            <a:xfrm>
              <a:off x="5334" y="3081"/>
              <a:ext cx="12810" cy="1211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>
                <a:lnSpc>
                  <a:spcPct val="130000"/>
                </a:lnSpc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主流消息中间件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l">
                <a:lnSpc>
                  <a:spcPct val="130000"/>
                </a:lnSpc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高性能，高并发处理率高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715" y="2996"/>
              <a:ext cx="3358" cy="1343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6573" tIns="5080" rIns="426413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45" y="3401"/>
              <a:ext cx="19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KAFKA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89025" y="3541395"/>
            <a:ext cx="10432415" cy="899160"/>
            <a:chOff x="1715" y="5419"/>
            <a:chExt cx="16429" cy="1416"/>
          </a:xfrm>
        </p:grpSpPr>
        <p:sp>
          <p:nvSpPr>
            <p:cNvPr id="11" name="Content Placeholder 2"/>
            <p:cNvSpPr txBox="1"/>
            <p:nvPr/>
          </p:nvSpPr>
          <p:spPr>
            <a:xfrm>
              <a:off x="5334" y="5419"/>
              <a:ext cx="12810" cy="1417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>
                <a:lnSpc>
                  <a:spcPct val="130000"/>
                </a:lnSpc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标准请求响应协议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l">
                <a:lnSpc>
                  <a:spcPct val="130000"/>
                </a:lnSpc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使用率高，基本都支持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715" y="5431"/>
              <a:ext cx="3358" cy="1343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6573" tIns="5080" rIns="426413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545" y="5841"/>
              <a:ext cx="19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89947" y="5227320"/>
            <a:ext cx="10432128" cy="899795"/>
            <a:chOff x="1716" y="8231"/>
            <a:chExt cx="16429" cy="1417"/>
          </a:xfrm>
        </p:grpSpPr>
        <p:sp>
          <p:nvSpPr>
            <p:cNvPr id="8" name="Content Placeholder 2"/>
            <p:cNvSpPr txBox="1"/>
            <p:nvPr/>
          </p:nvSpPr>
          <p:spPr>
            <a:xfrm>
              <a:off x="5335" y="8231"/>
              <a:ext cx="12810" cy="1417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>
                <a:lnSpc>
                  <a:spcPct val="130000"/>
                </a:lnSpc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针对特定的数据对接方式，支持二次开发和集成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716" y="8243"/>
              <a:ext cx="3358" cy="1343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6573" tIns="5080" rIns="426413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46" y="8653"/>
              <a:ext cx="19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8369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运维中台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数据接入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流式计算、离线分析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294693" y="1835150"/>
            <a:ext cx="2590997" cy="3641173"/>
            <a:chOff x="921" y="2559"/>
            <a:chExt cx="4080" cy="5734"/>
          </a:xfrm>
        </p:grpSpPr>
        <p:sp>
          <p:nvSpPr>
            <p:cNvPr id="47" name="TextBox 11"/>
            <p:cNvSpPr txBox="1"/>
            <p:nvPr/>
          </p:nvSpPr>
          <p:spPr>
            <a:xfrm>
              <a:off x="1022" y="4757"/>
              <a:ext cx="3979" cy="3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GB" sz="1400" dirty="0"/>
                <a:t>数据接入时进行计算</a:t>
              </a:r>
              <a:endParaRPr lang="zh-CN" altLang="en-GB" sz="1400" dirty="0"/>
            </a:p>
            <a:p>
              <a:endParaRPr lang="zh-CN" altLang="en-GB" sz="1400" dirty="0"/>
            </a:p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GB" sz="1400" dirty="0"/>
                <a:t>最大值、最小值、</a:t>
              </a:r>
              <a:endParaRPr lang="zh-CN" altLang="en-GB" sz="1400" dirty="0"/>
            </a:p>
            <a:p>
              <a:r>
                <a:rPr lang="zh-CN" altLang="en-GB" sz="1400" dirty="0"/>
                <a:t>平均值、极差、阈值偏移量等</a:t>
              </a:r>
              <a:endParaRPr lang="zh-CN" altLang="en-GB" sz="1400" dirty="0"/>
            </a:p>
            <a:p>
              <a:endParaRPr lang="zh-CN" altLang="en-GB" sz="1400" dirty="0"/>
            </a:p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GB" sz="1400" dirty="0"/>
                <a:t>按照周、月、季、年、</a:t>
              </a:r>
              <a:r>
                <a:rPr lang="en-US" altLang="zh-CN" sz="1400" dirty="0"/>
                <a:t>N</a:t>
              </a:r>
              <a:r>
                <a:rPr lang="zh-CN" altLang="en-US" sz="1400" dirty="0"/>
                <a:t>年</a:t>
              </a:r>
              <a:endParaRPr lang="zh-CN" altLang="en-US" sz="1400" dirty="0"/>
            </a:p>
            <a:p>
              <a:pPr indent="0">
                <a:buFont typeface="Arial" panose="020B0604020202090204" pitchFamily="34" charset="0"/>
                <a:buNone/>
              </a:pPr>
              <a:r>
                <a:rPr lang="zh-CN" altLang="en-US" sz="1400" dirty="0"/>
                <a:t>对应的聚合计算</a:t>
              </a:r>
              <a:endParaRPr lang="zh-CN" altLang="en-US" sz="1400" dirty="0"/>
            </a:p>
            <a:p>
              <a:pPr indent="0">
                <a:buFont typeface="Arial" panose="020B0604020202090204" pitchFamily="34" charset="0"/>
                <a:buNone/>
              </a:pPr>
              <a:endParaRPr lang="zh-CN" altLang="en-US" sz="1400" dirty="0"/>
            </a:p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US" sz="1400" dirty="0"/>
                <a:t>告警压缩</a:t>
              </a:r>
              <a:endParaRPr lang="zh-CN" altLang="en-US" sz="1400" dirty="0"/>
            </a:p>
            <a:p>
              <a:pPr indent="0">
                <a:buFont typeface="Arial" panose="020B0604020202090204" pitchFamily="34" charset="0"/>
                <a:buNone/>
              </a:pPr>
              <a:r>
                <a:rPr lang="zh-CN" altLang="en-US" sz="1400" dirty="0"/>
                <a:t>提高告警精准性</a:t>
              </a:r>
              <a:endParaRPr lang="zh-CN" altLang="en-US" sz="1400" dirty="0"/>
            </a:p>
          </p:txBody>
        </p:sp>
        <p:cxnSp>
          <p:nvCxnSpPr>
            <p:cNvPr id="48" name="Straight Connector 12"/>
            <p:cNvCxnSpPr/>
            <p:nvPr/>
          </p:nvCxnSpPr>
          <p:spPr>
            <a:xfrm>
              <a:off x="1022" y="4448"/>
              <a:ext cx="177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7"/>
            <p:cNvSpPr txBox="1"/>
            <p:nvPr/>
          </p:nvSpPr>
          <p:spPr>
            <a:xfrm flipH="1">
              <a:off x="921" y="2559"/>
              <a:ext cx="3172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GB" sz="3600" b="1" dirty="0">
                  <a:solidFill>
                    <a:srgbClr val="206AD7"/>
                  </a:solidFill>
                </a:rPr>
                <a:t>流式计算</a:t>
              </a:r>
              <a:endParaRPr lang="zh-CN" altLang="en-GB" sz="3600" b="1" dirty="0">
                <a:solidFill>
                  <a:srgbClr val="206AD7"/>
                </a:solidFill>
              </a:endParaRPr>
            </a:p>
          </p:txBody>
        </p:sp>
        <p:sp>
          <p:nvSpPr>
            <p:cNvPr id="53" name="Rectangle 16"/>
            <p:cNvSpPr/>
            <p:nvPr/>
          </p:nvSpPr>
          <p:spPr>
            <a:xfrm>
              <a:off x="1022" y="3917"/>
              <a:ext cx="2970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en-US" altLang="en-GB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Storm</a:t>
              </a:r>
              <a:endParaRPr lang="en-US" altLang="en-GB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404100" y="1835150"/>
            <a:ext cx="2014855" cy="3425825"/>
            <a:chOff x="15068" y="2363"/>
            <a:chExt cx="3173" cy="5395"/>
          </a:xfrm>
        </p:grpSpPr>
        <p:sp>
          <p:nvSpPr>
            <p:cNvPr id="83" name="TextBox 11"/>
            <p:cNvSpPr txBox="1"/>
            <p:nvPr/>
          </p:nvSpPr>
          <p:spPr>
            <a:xfrm>
              <a:off x="15270" y="4561"/>
              <a:ext cx="2971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GB" sz="1400" dirty="0"/>
                <a:t>对历史数据进行计算</a:t>
              </a:r>
              <a:endParaRPr lang="zh-CN" altLang="en-GB" sz="1400" dirty="0"/>
            </a:p>
            <a:p>
              <a:endParaRPr lang="zh-CN" altLang="en-GB" sz="1400" dirty="0"/>
            </a:p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GB" sz="1400" dirty="0"/>
                <a:t>趋势分析</a:t>
              </a:r>
              <a:endParaRPr lang="zh-CN" altLang="en-GB" sz="1400" dirty="0"/>
            </a:p>
            <a:p>
              <a:pPr>
                <a:lnSpc>
                  <a:spcPct val="150000"/>
                </a:lnSpc>
              </a:pPr>
              <a:r>
                <a:rPr lang="zh-CN" altLang="en-US" sz="1400" dirty="0"/>
                <a:t>根据历史数据对指定指标进行趋势分析</a:t>
              </a:r>
              <a:endParaRPr lang="zh-CN" altLang="en-US" sz="1400" dirty="0"/>
            </a:p>
            <a:p>
              <a:pPr>
                <a:lnSpc>
                  <a:spcPct val="150000"/>
                </a:lnSpc>
              </a:pPr>
              <a:r>
                <a:rPr lang="zh-CN" altLang="en-US" sz="1400" dirty="0"/>
                <a:t>  容量指标</a:t>
              </a:r>
              <a:endParaRPr lang="zh-CN" altLang="en-US" sz="1400" dirty="0"/>
            </a:p>
            <a:p>
              <a:pPr>
                <a:lnSpc>
                  <a:spcPct val="150000"/>
                </a:lnSpc>
              </a:pPr>
              <a:r>
                <a:rPr lang="zh-CN" altLang="en-US" sz="1400" dirty="0"/>
                <a:t>  性能指标</a:t>
              </a:r>
              <a:endParaRPr lang="zh-CN" altLang="en-US" sz="1400" dirty="0"/>
            </a:p>
          </p:txBody>
        </p:sp>
        <p:cxnSp>
          <p:nvCxnSpPr>
            <p:cNvPr id="84" name="Straight Connector 12"/>
            <p:cNvCxnSpPr/>
            <p:nvPr/>
          </p:nvCxnSpPr>
          <p:spPr>
            <a:xfrm>
              <a:off x="16463" y="4252"/>
              <a:ext cx="177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17"/>
            <p:cNvSpPr txBox="1"/>
            <p:nvPr/>
          </p:nvSpPr>
          <p:spPr>
            <a:xfrm flipH="1">
              <a:off x="15068" y="2363"/>
              <a:ext cx="3172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GB" sz="3600" b="1" dirty="0">
                  <a:solidFill>
                    <a:srgbClr val="206AD7"/>
                  </a:solidFill>
                </a:rPr>
                <a:t>离线分析</a:t>
              </a:r>
              <a:endParaRPr lang="zh-CN" altLang="en-GB" sz="3600" b="1" dirty="0">
                <a:solidFill>
                  <a:srgbClr val="206AD7"/>
                </a:solidFill>
              </a:endParaRPr>
            </a:p>
          </p:txBody>
        </p:sp>
        <p:sp>
          <p:nvSpPr>
            <p:cNvPr id="86" name="Rectangle 16"/>
            <p:cNvSpPr/>
            <p:nvPr/>
          </p:nvSpPr>
          <p:spPr>
            <a:xfrm>
              <a:off x="15270" y="3721"/>
              <a:ext cx="2970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r"/>
              <a:r>
                <a:rPr lang="en-US" altLang="en-GB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endParaRPr lang="en-US" altLang="en-GB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19430" y="4269105"/>
            <a:ext cx="1839595" cy="1957070"/>
            <a:chOff x="818" y="6723"/>
            <a:chExt cx="2897" cy="3082"/>
          </a:xfrm>
        </p:grpSpPr>
        <p:grpSp>
          <p:nvGrpSpPr>
            <p:cNvPr id="99" name="组合 98"/>
            <p:cNvGrpSpPr/>
            <p:nvPr/>
          </p:nvGrpSpPr>
          <p:grpSpPr>
            <a:xfrm>
              <a:off x="2195" y="8285"/>
              <a:ext cx="1520" cy="1521"/>
              <a:chOff x="7489" y="5351"/>
              <a:chExt cx="1990" cy="1990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7489" y="5351"/>
                <a:ext cx="1990" cy="199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7728" y="6030"/>
                <a:ext cx="1510" cy="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波动率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818" y="6723"/>
              <a:ext cx="2205" cy="2205"/>
              <a:chOff x="6494" y="6851"/>
              <a:chExt cx="2205" cy="2205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6494" y="6851"/>
                <a:ext cx="2205" cy="2205"/>
              </a:xfrm>
              <a:prstGeom prst="ellipse">
                <a:avLst/>
              </a:prstGeom>
              <a:solidFill>
                <a:srgbClr val="216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6959" y="7494"/>
                <a:ext cx="1274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无阈值告警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9511484" y="3031881"/>
            <a:ext cx="1992176" cy="3049637"/>
            <a:chOff x="15311" y="4485"/>
            <a:chExt cx="3137" cy="4803"/>
          </a:xfrm>
        </p:grpSpPr>
        <p:grpSp>
          <p:nvGrpSpPr>
            <p:cNvPr id="95" name="组合 94"/>
            <p:cNvGrpSpPr/>
            <p:nvPr/>
          </p:nvGrpSpPr>
          <p:grpSpPr>
            <a:xfrm>
              <a:off x="16458" y="4485"/>
              <a:ext cx="1990" cy="1990"/>
              <a:chOff x="6494" y="3091"/>
              <a:chExt cx="1990" cy="1990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6494" y="3091"/>
                <a:ext cx="1990" cy="1990"/>
              </a:xfrm>
              <a:prstGeom prst="ellipse">
                <a:avLst/>
              </a:prstGeom>
              <a:solidFill>
                <a:srgbClr val="216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6959" y="3747"/>
                <a:ext cx="1275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趋势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15311" y="7297"/>
              <a:ext cx="1990" cy="1990"/>
              <a:chOff x="7489" y="5351"/>
              <a:chExt cx="1990" cy="199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7489" y="5351"/>
                <a:ext cx="1990" cy="1990"/>
              </a:xfrm>
              <a:prstGeom prst="ellipse">
                <a:avLst/>
              </a:prstGeom>
              <a:solidFill>
                <a:srgbClr val="216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/>
                <a:endParaRPr lang="zh-CN" altLang="en-US">
                  <a:sym typeface="+mn-ea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7847" y="6049"/>
                <a:ext cx="1274" cy="580"/>
              </a:xfrm>
              <a:prstGeom prst="rect">
                <a:avLst/>
              </a:prstGeom>
              <a:noFill/>
            </p:spPr>
            <p:txBody>
              <a:bodyPr vert="horz" wrap="square" numCol="1" spcCol="0" rtlCol="0" fromWordArt="0" anchor="t" anchorCtr="0" forceAA="0" compatLnSpc="0">
                <a:spAutoFit/>
              </a:bodyPr>
              <a:p>
                <a:pPr lvl="0"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预警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103" name="椭圆 102"/>
            <p:cNvSpPr/>
            <p:nvPr/>
          </p:nvSpPr>
          <p:spPr>
            <a:xfrm>
              <a:off x="16928" y="6455"/>
              <a:ext cx="1520" cy="152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7112" y="6993"/>
              <a:ext cx="115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增长率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4150"/>
            <a:ext cx="56254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运维中台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数据接入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结构化存储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238053" y="1828165"/>
            <a:ext cx="3129518" cy="3457036"/>
            <a:chOff x="921" y="2559"/>
            <a:chExt cx="4928" cy="5444"/>
          </a:xfrm>
        </p:grpSpPr>
        <p:sp>
          <p:nvSpPr>
            <p:cNvPr id="47" name="TextBox 11"/>
            <p:cNvSpPr txBox="1"/>
            <p:nvPr/>
          </p:nvSpPr>
          <p:spPr>
            <a:xfrm>
              <a:off x="1022" y="4757"/>
              <a:ext cx="3808" cy="3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 sz="1600" dirty="0"/>
                <a:t>目前监控的所有历史数据</a:t>
              </a:r>
              <a:endParaRPr lang="zh-CN" altLang="en-US" sz="1600" dirty="0"/>
            </a:p>
            <a:p>
              <a:pPr>
                <a:lnSpc>
                  <a:spcPct val="200000"/>
                </a:lnSpc>
              </a:pPr>
              <a:r>
                <a:rPr lang="zh-CN" altLang="en-US" sz="1600" dirty="0"/>
                <a:t>性能指标数据</a:t>
              </a:r>
              <a:endParaRPr lang="zh-CN" altLang="en-US" sz="1600" dirty="0"/>
            </a:p>
            <a:p>
              <a:pPr>
                <a:lnSpc>
                  <a:spcPct val="200000"/>
                </a:lnSpc>
              </a:pPr>
              <a:r>
                <a:rPr lang="zh-CN" altLang="en-US" sz="1600" dirty="0"/>
                <a:t>告警历史信息、快照</a:t>
              </a:r>
              <a:endParaRPr lang="zh-CN" altLang="en-US" sz="1600" dirty="0"/>
            </a:p>
            <a:p>
              <a:pPr>
                <a:lnSpc>
                  <a:spcPct val="200000"/>
                </a:lnSpc>
              </a:pPr>
              <a:r>
                <a:rPr lang="zh-CN" altLang="en-US" sz="1600" dirty="0"/>
                <a:t>所有模块心跳信息</a:t>
              </a:r>
              <a:endParaRPr lang="zh-CN" altLang="en-US" sz="1600" dirty="0"/>
            </a:p>
          </p:txBody>
        </p:sp>
        <p:cxnSp>
          <p:nvCxnSpPr>
            <p:cNvPr id="48" name="Straight Connector 12"/>
            <p:cNvCxnSpPr/>
            <p:nvPr/>
          </p:nvCxnSpPr>
          <p:spPr>
            <a:xfrm>
              <a:off x="1022" y="4448"/>
              <a:ext cx="177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7"/>
            <p:cNvSpPr txBox="1"/>
            <p:nvPr/>
          </p:nvSpPr>
          <p:spPr>
            <a:xfrm flipH="1">
              <a:off x="921" y="2559"/>
              <a:ext cx="492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3600" b="1" dirty="0">
                  <a:solidFill>
                    <a:srgbClr val="206AD7"/>
                  </a:solidFill>
                  <a:latin typeface="Al Bayan" charset="0"/>
                  <a:cs typeface="Al Bayan" charset="0"/>
                </a:rPr>
                <a:t>Elasticsearch</a:t>
              </a:r>
              <a:endParaRPr lang="en-US" altLang="zh-CN" sz="3600" b="1" dirty="0">
                <a:solidFill>
                  <a:srgbClr val="206AD7"/>
                </a:solidFill>
                <a:latin typeface="Al Bayan" charset="0"/>
                <a:cs typeface="Al Bayan" charset="0"/>
              </a:endParaRPr>
            </a:p>
          </p:txBody>
        </p:sp>
        <p:sp>
          <p:nvSpPr>
            <p:cNvPr id="53" name="Rectangle 16"/>
            <p:cNvSpPr/>
            <p:nvPr/>
          </p:nvSpPr>
          <p:spPr>
            <a:xfrm>
              <a:off x="1022" y="3917"/>
              <a:ext cx="2970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历史数据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43910" y="1828165"/>
            <a:ext cx="2729438" cy="3333842"/>
            <a:chOff x="852" y="2559"/>
            <a:chExt cx="4298" cy="5250"/>
          </a:xfrm>
        </p:grpSpPr>
        <p:sp>
          <p:nvSpPr>
            <p:cNvPr id="3" name="TextBox 11"/>
            <p:cNvSpPr txBox="1"/>
            <p:nvPr/>
          </p:nvSpPr>
          <p:spPr>
            <a:xfrm>
              <a:off x="1022" y="4757"/>
              <a:ext cx="4128" cy="3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250000"/>
                </a:lnSpc>
              </a:pPr>
              <a:r>
                <a:rPr lang="zh-CN" altLang="en-US" sz="1600" dirty="0"/>
                <a:t>所有性能指标数据</a:t>
              </a:r>
              <a:endParaRPr lang="zh-CN" altLang="en-US" sz="1600" dirty="0"/>
            </a:p>
            <a:p>
              <a:pPr>
                <a:lnSpc>
                  <a:spcPct val="250000"/>
                </a:lnSpc>
              </a:pPr>
              <a:r>
                <a:rPr lang="zh-CN" altLang="en-US" sz="1600" dirty="0"/>
                <a:t>绘制性能曲线数据基础数据</a:t>
              </a:r>
              <a:endParaRPr lang="zh-CN" altLang="en-US" sz="1600" dirty="0"/>
            </a:p>
            <a:p>
              <a:pPr>
                <a:lnSpc>
                  <a:spcPct val="250000"/>
                </a:lnSpc>
              </a:pPr>
              <a:r>
                <a:rPr lang="zh-CN" altLang="en-US" sz="1600" dirty="0"/>
                <a:t>比对分析数据来源</a:t>
              </a:r>
              <a:endParaRPr lang="zh-CN" altLang="en-US" sz="1600" dirty="0"/>
            </a:p>
          </p:txBody>
        </p:sp>
        <p:cxnSp>
          <p:nvCxnSpPr>
            <p:cNvPr id="8" name="Straight Connector 12"/>
            <p:cNvCxnSpPr/>
            <p:nvPr/>
          </p:nvCxnSpPr>
          <p:spPr>
            <a:xfrm>
              <a:off x="1022" y="4448"/>
              <a:ext cx="177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7"/>
            <p:cNvSpPr txBox="1"/>
            <p:nvPr/>
          </p:nvSpPr>
          <p:spPr>
            <a:xfrm flipH="1">
              <a:off x="852" y="2559"/>
              <a:ext cx="308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3600" b="1" dirty="0">
                  <a:solidFill>
                    <a:srgbClr val="206AD7"/>
                  </a:solidFill>
                  <a:latin typeface="Al Bayan" charset="0"/>
                  <a:cs typeface="Al Bayan" charset="0"/>
                </a:rPr>
                <a:t>Influxdb</a:t>
              </a:r>
              <a:endParaRPr lang="en-US" altLang="zh-CN" sz="3600" b="1" dirty="0">
                <a:solidFill>
                  <a:srgbClr val="206AD7"/>
                </a:solidFill>
                <a:latin typeface="Al Bayan" charset="0"/>
                <a:cs typeface="Al Bayan" charset="0"/>
              </a:endParaRPr>
            </a:p>
          </p:txBody>
        </p:sp>
        <p:sp>
          <p:nvSpPr>
            <p:cNvPr id="10" name="Rectangle 16"/>
            <p:cNvSpPr/>
            <p:nvPr/>
          </p:nvSpPr>
          <p:spPr>
            <a:xfrm>
              <a:off x="1022" y="3917"/>
              <a:ext cx="2970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性能数据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73268" y="1828165"/>
            <a:ext cx="1950233" cy="3333842"/>
            <a:chOff x="921" y="2559"/>
            <a:chExt cx="3071" cy="5250"/>
          </a:xfrm>
        </p:grpSpPr>
        <p:sp>
          <p:nvSpPr>
            <p:cNvPr id="12" name="TextBox 11"/>
            <p:cNvSpPr txBox="1"/>
            <p:nvPr/>
          </p:nvSpPr>
          <p:spPr>
            <a:xfrm>
              <a:off x="1022" y="4757"/>
              <a:ext cx="2848" cy="3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250000"/>
                </a:lnSpc>
              </a:pPr>
              <a:r>
                <a:rPr lang="zh-CN" altLang="en-US" sz="1600" dirty="0"/>
                <a:t>中台接入数据存储</a:t>
              </a:r>
              <a:endParaRPr lang="zh-CN" altLang="en-US" sz="1600" dirty="0"/>
            </a:p>
            <a:p>
              <a:pPr>
                <a:lnSpc>
                  <a:spcPct val="250000"/>
                </a:lnSpc>
              </a:pPr>
              <a:r>
                <a:rPr lang="zh-CN" altLang="en-US" sz="1600" dirty="0"/>
                <a:t>流式计算结果</a:t>
              </a:r>
              <a:endParaRPr lang="zh-CN" altLang="en-US" sz="1600" dirty="0"/>
            </a:p>
            <a:p>
              <a:pPr>
                <a:lnSpc>
                  <a:spcPct val="250000"/>
                </a:lnSpc>
              </a:pPr>
              <a:r>
                <a:rPr lang="zh-CN" altLang="en-US" sz="1600" dirty="0"/>
                <a:t>离线分析数据源</a:t>
              </a:r>
              <a:endParaRPr lang="zh-CN" altLang="en-US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22" y="4364"/>
              <a:ext cx="1871" cy="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 flipH="1">
              <a:off x="921" y="2559"/>
              <a:ext cx="244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3600" b="1" dirty="0">
                  <a:solidFill>
                    <a:srgbClr val="206AD7"/>
                  </a:solidFill>
                  <a:latin typeface="Al Bayan" charset="0"/>
                  <a:cs typeface="Al Bayan" charset="0"/>
                </a:rPr>
                <a:t>Hbase</a:t>
              </a:r>
              <a:endParaRPr lang="en-US" altLang="zh-CN" sz="3600" b="1" dirty="0">
                <a:solidFill>
                  <a:srgbClr val="206AD7"/>
                </a:solidFill>
                <a:latin typeface="Al Bayan" charset="0"/>
                <a:cs typeface="Al Bayan" charset="0"/>
              </a:endParaRPr>
            </a:p>
          </p:txBody>
        </p:sp>
        <p:sp>
          <p:nvSpPr>
            <p:cNvPr id="15" name="Rectangle 16"/>
            <p:cNvSpPr/>
            <p:nvPr/>
          </p:nvSpPr>
          <p:spPr>
            <a:xfrm>
              <a:off x="1022" y="3708"/>
              <a:ext cx="2970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流式、离线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80905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运维中台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数据接入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关联分析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58900" y="1635125"/>
            <a:ext cx="9033510" cy="880110"/>
            <a:chOff x="2140" y="2575"/>
            <a:chExt cx="14226" cy="1386"/>
          </a:xfrm>
        </p:grpSpPr>
        <p:grpSp>
          <p:nvGrpSpPr>
            <p:cNvPr id="17" name="组合 16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18" name="直角三角形 17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Content Placeholder 2"/>
            <p:cNvSpPr txBox="1"/>
            <p:nvPr/>
          </p:nvSpPr>
          <p:spPr>
            <a:xfrm>
              <a:off x="3444" y="2575"/>
              <a:ext cx="12922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按照服务器、数据库、中间件、应用的所属关系进行分析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58900" y="3140075"/>
            <a:ext cx="9673590" cy="880110"/>
            <a:chOff x="2140" y="2575"/>
            <a:chExt cx="15234" cy="1386"/>
          </a:xfrm>
        </p:grpSpPr>
        <p:grpSp>
          <p:nvGrpSpPr>
            <p:cNvPr id="22" name="组合 21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直角三角形 23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Content Placeholder 2"/>
            <p:cNvSpPr txBox="1"/>
            <p:nvPr/>
          </p:nvSpPr>
          <p:spPr>
            <a:xfrm>
              <a:off x="3444" y="2575"/>
              <a:ext cx="13930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按照集群（服务器、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Oracle RAC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weblogic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）关系进行分析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8900" y="4645025"/>
            <a:ext cx="9033510" cy="880110"/>
            <a:chOff x="2140" y="2575"/>
            <a:chExt cx="14226" cy="1386"/>
          </a:xfrm>
        </p:grpSpPr>
        <p:grpSp>
          <p:nvGrpSpPr>
            <p:cNvPr id="27" name="组合 26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8" name="直角三角形 27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直角三角形 28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Content Placeholder 2"/>
            <p:cNvSpPr txBox="1"/>
            <p:nvPr/>
          </p:nvSpPr>
          <p:spPr>
            <a:xfrm>
              <a:off x="3444" y="2575"/>
              <a:ext cx="12922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按照业务系统与资源及部署拓扑的关系进行分析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640" y="183504"/>
            <a:ext cx="3040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运维中台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模型中心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44980" y="1635125"/>
            <a:ext cx="9033510" cy="880110"/>
            <a:chOff x="2140" y="2575"/>
            <a:chExt cx="14226" cy="1386"/>
          </a:xfrm>
        </p:grpSpPr>
        <p:grpSp>
          <p:nvGrpSpPr>
            <p:cNvPr id="17" name="组合 16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18" name="直角三角形 17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Content Placeholder 2"/>
            <p:cNvSpPr txBox="1"/>
            <p:nvPr/>
          </p:nvSpPr>
          <p:spPr>
            <a:xfrm>
              <a:off x="3444" y="2575"/>
              <a:ext cx="12922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日志异常定位，日志指标抽取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44980" y="3140075"/>
            <a:ext cx="9673590" cy="880110"/>
            <a:chOff x="2140" y="2575"/>
            <a:chExt cx="15234" cy="1386"/>
          </a:xfrm>
        </p:grpSpPr>
        <p:grpSp>
          <p:nvGrpSpPr>
            <p:cNvPr id="22" name="组合 21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直角三角形 23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Content Placeholder 2"/>
            <p:cNvSpPr txBox="1"/>
            <p:nvPr/>
          </p:nvSpPr>
          <p:spPr>
            <a:xfrm>
              <a:off x="3444" y="2575"/>
              <a:ext cx="13930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机器指标定位，调用链根因定位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44980" y="4645025"/>
            <a:ext cx="9033510" cy="880110"/>
            <a:chOff x="2140" y="2575"/>
            <a:chExt cx="14226" cy="1386"/>
          </a:xfrm>
        </p:grpSpPr>
        <p:grpSp>
          <p:nvGrpSpPr>
            <p:cNvPr id="27" name="组合 26"/>
            <p:cNvGrpSpPr/>
            <p:nvPr/>
          </p:nvGrpSpPr>
          <p:grpSpPr>
            <a:xfrm>
              <a:off x="2140" y="2716"/>
              <a:ext cx="1104" cy="1104"/>
              <a:chOff x="1342" y="2716"/>
              <a:chExt cx="1104" cy="1104"/>
            </a:xfrm>
          </p:grpSpPr>
          <p:sp>
            <p:nvSpPr>
              <p:cNvPr id="28" name="直角三角形 27"/>
              <p:cNvSpPr/>
              <p:nvPr/>
            </p:nvSpPr>
            <p:spPr>
              <a:xfrm>
                <a:off x="1342" y="2716"/>
                <a:ext cx="1104" cy="1104"/>
              </a:xfrm>
              <a:prstGeom prst="rtTriangle">
                <a:avLst/>
              </a:prstGeom>
              <a:solidFill>
                <a:srgbClr val="229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直角三角形 28"/>
              <p:cNvSpPr/>
              <p:nvPr/>
            </p:nvSpPr>
            <p:spPr>
              <a:xfrm flipH="1" flipV="1">
                <a:off x="1342" y="2716"/>
                <a:ext cx="1104" cy="1104"/>
              </a:xfrm>
              <a:prstGeom prst="rtTriangle">
                <a:avLst/>
              </a:prstGeom>
              <a:solidFill>
                <a:srgbClr val="2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Content Placeholder 2"/>
            <p:cNvSpPr txBox="1"/>
            <p:nvPr/>
          </p:nvSpPr>
          <p:spPr>
            <a:xfrm>
              <a:off x="3444" y="2575"/>
              <a:ext cx="12922" cy="1386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交易量预测，容量指标预测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640" y="183504"/>
            <a:ext cx="3040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统一展示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000" y="960755"/>
            <a:ext cx="10800000" cy="560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640" y="183504"/>
            <a:ext cx="3040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统一展示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自动化巡检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000" y="949960"/>
            <a:ext cx="10800000" cy="5602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640" y="183504"/>
            <a:ext cx="3040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统一展示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大屏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791210"/>
            <a:ext cx="10080000" cy="5667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640" y="183504"/>
            <a:ext cx="3040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自定义展示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546860" y="1624330"/>
            <a:ext cx="20897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dirty="0">
              <a:solidFill>
                <a:srgbClr val="206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2664460" y="1837690"/>
            <a:ext cx="7988300" cy="588645"/>
          </a:xfrm>
          <a:prstGeom prst="rect">
            <a:avLst/>
          </a:prstGeom>
        </p:spPr>
        <p:txBody>
          <a:bodyPr vert="horz" lIns="121682" tIns="60841" rIns="121682" bIns="60841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用户可按照自己的需求定制自己喜欢的个性化的界面。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46860" y="2673350"/>
            <a:ext cx="20897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dirty="0">
              <a:solidFill>
                <a:srgbClr val="206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2664460" y="2886710"/>
            <a:ext cx="8603615" cy="589280"/>
          </a:xfrm>
          <a:prstGeom prst="rect">
            <a:avLst/>
          </a:prstGeom>
        </p:spPr>
        <p:txBody>
          <a:bodyPr vert="horz" lIns="121682" tIns="60841" rIns="121682" bIns="60841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用户对所拥有权限的资源或自己关注度高的资源、指标进行定制化展示。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41780" y="3689350"/>
            <a:ext cx="20910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dirty="0">
              <a:solidFill>
                <a:srgbClr val="206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2660015" y="3902710"/>
            <a:ext cx="7987665" cy="588645"/>
          </a:xfrm>
          <a:prstGeom prst="rect">
            <a:avLst/>
          </a:prstGeom>
        </p:spPr>
        <p:txBody>
          <a:bodyPr vert="horz" lIns="121682" tIns="60841" rIns="121682" bIns="60841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用户可对页面模块的内容及布局进行配置。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41780" y="4708525"/>
            <a:ext cx="20910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dirty="0">
              <a:solidFill>
                <a:srgbClr val="206A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2660015" y="4861560"/>
            <a:ext cx="7987665" cy="801370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用户可自定义指标的展示方式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（仪表盘、柱状图、折线图、饼图、温度计、列表、指标快等）。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600406" y="3725140"/>
            <a:ext cx="3186039" cy="3009035"/>
            <a:chOff x="3333824" y="4272723"/>
            <a:chExt cx="3186039" cy="3009035"/>
          </a:xfrm>
        </p:grpSpPr>
        <p:sp>
          <p:nvSpPr>
            <p:cNvPr id="12" name="等腰三角形 58"/>
            <p:cNvSpPr/>
            <p:nvPr/>
          </p:nvSpPr>
          <p:spPr>
            <a:xfrm>
              <a:off x="3852971" y="5941340"/>
              <a:ext cx="1162051" cy="130722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  <a:gd name="connsiteX0-49" fmla="*/ 452437 w 1600201"/>
                <a:gd name="connsiteY0-50" fmla="*/ 181691 h 732554"/>
                <a:gd name="connsiteX1-51" fmla="*/ 1600201 w 1600201"/>
                <a:gd name="connsiteY1-52" fmla="*/ 0 h 732554"/>
                <a:gd name="connsiteX2-53" fmla="*/ 0 w 1600201"/>
                <a:gd name="connsiteY2-54" fmla="*/ 732554 h 732554"/>
                <a:gd name="connsiteX3-55" fmla="*/ 452437 w 1600201"/>
                <a:gd name="connsiteY3-56" fmla="*/ 181691 h 732554"/>
                <a:gd name="connsiteX0-57" fmla="*/ 547687 w 1600201"/>
                <a:gd name="connsiteY0-58" fmla="*/ 0 h 957263"/>
                <a:gd name="connsiteX1-59" fmla="*/ 1600201 w 1600201"/>
                <a:gd name="connsiteY1-60" fmla="*/ 224709 h 957263"/>
                <a:gd name="connsiteX2-61" fmla="*/ 0 w 1600201"/>
                <a:gd name="connsiteY2-62" fmla="*/ 957263 h 957263"/>
                <a:gd name="connsiteX3-63" fmla="*/ 547687 w 1600201"/>
                <a:gd name="connsiteY3-64" fmla="*/ 0 h 957263"/>
                <a:gd name="connsiteX0-65" fmla="*/ 547687 w 1162051"/>
                <a:gd name="connsiteY0-66" fmla="*/ 349966 h 1307229"/>
                <a:gd name="connsiteX1-67" fmla="*/ 1162051 w 1162051"/>
                <a:gd name="connsiteY1-68" fmla="*/ 0 h 1307229"/>
                <a:gd name="connsiteX2-69" fmla="*/ 0 w 1162051"/>
                <a:gd name="connsiteY2-70" fmla="*/ 1307229 h 1307229"/>
                <a:gd name="connsiteX3-71" fmla="*/ 547687 w 1162051"/>
                <a:gd name="connsiteY3-72" fmla="*/ 349966 h 1307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62051" h="1307229">
                  <a:moveTo>
                    <a:pt x="547687" y="349966"/>
                  </a:moveTo>
                  <a:lnTo>
                    <a:pt x="1162051" y="0"/>
                  </a:lnTo>
                  <a:lnTo>
                    <a:pt x="0" y="1307229"/>
                  </a:lnTo>
                  <a:lnTo>
                    <a:pt x="547687" y="349966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"/>
            <p:cNvSpPr/>
            <p:nvPr/>
          </p:nvSpPr>
          <p:spPr>
            <a:xfrm>
              <a:off x="5022140" y="5375663"/>
              <a:ext cx="1474792" cy="557087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74792" h="557087">
                  <a:moveTo>
                    <a:pt x="0" y="557087"/>
                  </a:moveTo>
                  <a:lnTo>
                    <a:pt x="211934" y="0"/>
                  </a:lnTo>
                  <a:lnTo>
                    <a:pt x="1474792" y="433262"/>
                  </a:lnTo>
                  <a:lnTo>
                    <a:pt x="0" y="557087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58"/>
            <p:cNvSpPr/>
            <p:nvPr/>
          </p:nvSpPr>
          <p:spPr>
            <a:xfrm>
              <a:off x="5241892" y="5165173"/>
              <a:ext cx="1245394" cy="641273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5394" h="641273">
                  <a:moveTo>
                    <a:pt x="0" y="203123"/>
                  </a:moveTo>
                  <a:lnTo>
                    <a:pt x="250032" y="0"/>
                  </a:lnTo>
                  <a:lnTo>
                    <a:pt x="1245394" y="641273"/>
                  </a:lnTo>
                  <a:lnTo>
                    <a:pt x="0" y="203123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34"/>
            <p:cNvSpPr/>
            <p:nvPr/>
          </p:nvSpPr>
          <p:spPr>
            <a:xfrm rot="7233140">
              <a:off x="3761347" y="5141123"/>
              <a:ext cx="1793112" cy="804826"/>
            </a:xfrm>
            <a:custGeom>
              <a:avLst/>
              <a:gdLst>
                <a:gd name="connsiteX0" fmla="*/ 0 w 1634073"/>
                <a:gd name="connsiteY0" fmla="*/ 702844 h 702844"/>
                <a:gd name="connsiteX1" fmla="*/ 412538 w 1634073"/>
                <a:gd name="connsiteY1" fmla="*/ 0 h 702844"/>
                <a:gd name="connsiteX2" fmla="*/ 1634073 w 1634073"/>
                <a:gd name="connsiteY2" fmla="*/ 702844 h 702844"/>
                <a:gd name="connsiteX3" fmla="*/ 0 w 1634073"/>
                <a:gd name="connsiteY3" fmla="*/ 702844 h 702844"/>
                <a:gd name="connsiteX0-1" fmla="*/ 0 w 1767688"/>
                <a:gd name="connsiteY0-2" fmla="*/ 807522 h 807522"/>
                <a:gd name="connsiteX1-3" fmla="*/ 546153 w 1767688"/>
                <a:gd name="connsiteY1-4" fmla="*/ 0 h 807522"/>
                <a:gd name="connsiteX2-5" fmla="*/ 1767688 w 1767688"/>
                <a:gd name="connsiteY2-6" fmla="*/ 702844 h 807522"/>
                <a:gd name="connsiteX3-7" fmla="*/ 0 w 1767688"/>
                <a:gd name="connsiteY3-8" fmla="*/ 807522 h 807522"/>
                <a:gd name="connsiteX0-9" fmla="*/ 0 w 1793112"/>
                <a:gd name="connsiteY0-10" fmla="*/ 807522 h 807522"/>
                <a:gd name="connsiteX1-11" fmla="*/ 546153 w 1793112"/>
                <a:gd name="connsiteY1-12" fmla="*/ 0 h 807522"/>
                <a:gd name="connsiteX2-13" fmla="*/ 1793112 w 1793112"/>
                <a:gd name="connsiteY2-14" fmla="*/ 802128 h 807522"/>
                <a:gd name="connsiteX3-15" fmla="*/ 0 w 1793112"/>
                <a:gd name="connsiteY3-16" fmla="*/ 807522 h 807522"/>
                <a:gd name="connsiteX0-17" fmla="*/ 0 w 1793112"/>
                <a:gd name="connsiteY0-18" fmla="*/ 804826 h 804826"/>
                <a:gd name="connsiteX1-19" fmla="*/ 466633 w 1793112"/>
                <a:gd name="connsiteY1-20" fmla="*/ 0 h 804826"/>
                <a:gd name="connsiteX2-21" fmla="*/ 1793112 w 1793112"/>
                <a:gd name="connsiteY2-22" fmla="*/ 799432 h 804826"/>
                <a:gd name="connsiteX3-23" fmla="*/ 0 w 1793112"/>
                <a:gd name="connsiteY3-24" fmla="*/ 804826 h 8048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93112" h="804826">
                  <a:moveTo>
                    <a:pt x="0" y="804826"/>
                  </a:moveTo>
                  <a:lnTo>
                    <a:pt x="466633" y="0"/>
                  </a:lnTo>
                  <a:lnTo>
                    <a:pt x="1793112" y="799432"/>
                  </a:lnTo>
                  <a:lnTo>
                    <a:pt x="0" y="804826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333824" y="459561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>
              <a:stCxn id="16" idx="7"/>
            </p:cNvCxnSpPr>
            <p:nvPr/>
          </p:nvCxnSpPr>
          <p:spPr>
            <a:xfrm flipV="1">
              <a:off x="3372848" y="4290821"/>
              <a:ext cx="1232563" cy="31149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584932" y="4272723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3867149" y="4584996"/>
              <a:ext cx="889220" cy="1524954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30" idx="1"/>
            </p:cNvCxnSpPr>
            <p:nvPr/>
          </p:nvCxnSpPr>
          <p:spPr>
            <a:xfrm flipH="1" flipV="1">
              <a:off x="3515359" y="4917416"/>
              <a:ext cx="330288" cy="1187970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3538220" y="4894557"/>
              <a:ext cx="1692139" cy="475776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6" idx="1"/>
              <a:endCxn id="18" idx="5"/>
            </p:cNvCxnSpPr>
            <p:nvPr/>
          </p:nvCxnSpPr>
          <p:spPr>
            <a:xfrm flipH="1" flipV="1">
              <a:off x="4623956" y="4311747"/>
              <a:ext cx="588881" cy="104242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30" idx="7"/>
              <a:endCxn id="26" idx="3"/>
            </p:cNvCxnSpPr>
            <p:nvPr/>
          </p:nvCxnSpPr>
          <p:spPr>
            <a:xfrm flipV="1">
              <a:off x="3877976" y="5386499"/>
              <a:ext cx="1334861" cy="718887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4999835" y="5918019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476857" y="5153904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206142" y="5347475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1"/>
            <p:cNvSpPr/>
            <p:nvPr/>
          </p:nvSpPr>
          <p:spPr>
            <a:xfrm>
              <a:off x="3846920" y="6116559"/>
              <a:ext cx="560392" cy="1135731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  <a:gd name="connsiteX0-25" fmla="*/ 0 w 579442"/>
                <a:gd name="connsiteY0-26" fmla="*/ 557087 h 557087"/>
                <a:gd name="connsiteX1-27" fmla="*/ 211934 w 579442"/>
                <a:gd name="connsiteY1-28" fmla="*/ 0 h 557087"/>
                <a:gd name="connsiteX2-29" fmla="*/ 579442 w 579442"/>
                <a:gd name="connsiteY2-30" fmla="*/ 273719 h 557087"/>
                <a:gd name="connsiteX3-31" fmla="*/ 0 w 579442"/>
                <a:gd name="connsiteY3-32" fmla="*/ 557087 h 557087"/>
                <a:gd name="connsiteX0-33" fmla="*/ 0 w 758036"/>
                <a:gd name="connsiteY0-34" fmla="*/ 557087 h 557087"/>
                <a:gd name="connsiteX1-35" fmla="*/ 211934 w 758036"/>
                <a:gd name="connsiteY1-36" fmla="*/ 0 h 557087"/>
                <a:gd name="connsiteX2-37" fmla="*/ 758036 w 758036"/>
                <a:gd name="connsiteY2-38" fmla="*/ 164181 h 557087"/>
                <a:gd name="connsiteX3-39" fmla="*/ 0 w 758036"/>
                <a:gd name="connsiteY3-40" fmla="*/ 557087 h 557087"/>
                <a:gd name="connsiteX0-41" fmla="*/ 0 w 569917"/>
                <a:gd name="connsiteY0-42" fmla="*/ 1145256 h 1145256"/>
                <a:gd name="connsiteX1-43" fmla="*/ 23815 w 569917"/>
                <a:gd name="connsiteY1-44" fmla="*/ 0 h 1145256"/>
                <a:gd name="connsiteX2-45" fmla="*/ 569917 w 569917"/>
                <a:gd name="connsiteY2-46" fmla="*/ 164181 h 1145256"/>
                <a:gd name="connsiteX3-47" fmla="*/ 0 w 569917"/>
                <a:gd name="connsiteY3-48" fmla="*/ 1145256 h 1145256"/>
                <a:gd name="connsiteX0-49" fmla="*/ 0 w 560392"/>
                <a:gd name="connsiteY0-50" fmla="*/ 1135731 h 1135731"/>
                <a:gd name="connsiteX1-51" fmla="*/ 14290 w 560392"/>
                <a:gd name="connsiteY1-52" fmla="*/ 0 h 1135731"/>
                <a:gd name="connsiteX2-53" fmla="*/ 560392 w 560392"/>
                <a:gd name="connsiteY2-54" fmla="*/ 164181 h 1135731"/>
                <a:gd name="connsiteX3-55" fmla="*/ 0 w 560392"/>
                <a:gd name="connsiteY3-56" fmla="*/ 1135731 h 11357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60392" h="1135731">
                  <a:moveTo>
                    <a:pt x="0" y="1135731"/>
                  </a:moveTo>
                  <a:lnTo>
                    <a:pt x="14290" y="0"/>
                  </a:lnTo>
                  <a:lnTo>
                    <a:pt x="560392" y="164181"/>
                  </a:lnTo>
                  <a:lnTo>
                    <a:pt x="0" y="1135731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832756" y="723603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58"/>
            <p:cNvSpPr/>
            <p:nvPr/>
          </p:nvSpPr>
          <p:spPr>
            <a:xfrm>
              <a:off x="3866500" y="5939814"/>
              <a:ext cx="1147764" cy="34837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47764" h="348379">
                  <a:moveTo>
                    <a:pt x="0" y="181691"/>
                  </a:moveTo>
                  <a:lnTo>
                    <a:pt x="1147764" y="0"/>
                  </a:lnTo>
                  <a:lnTo>
                    <a:pt x="547688" y="348379"/>
                  </a:lnTo>
                  <a:lnTo>
                    <a:pt x="0" y="181691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38952" y="6098691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384289" y="6274857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491063" y="5794987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2"/>
          <a:stretch>
            <a:fillRect/>
          </a:stretch>
        </p:blipFill>
        <p:spPr>
          <a:xfrm>
            <a:off x="0" y="0"/>
            <a:ext cx="12192000" cy="26510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866900"/>
            <a:ext cx="12192000" cy="3000375"/>
          </a:xfrm>
          <a:prstGeom prst="rect">
            <a:avLst/>
          </a:prstGeom>
          <a:solidFill>
            <a:srgbClr val="206AD7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34374" y="1866900"/>
            <a:ext cx="3857626" cy="3000375"/>
          </a:xfrm>
          <a:custGeom>
            <a:avLst/>
            <a:gdLst>
              <a:gd name="connsiteX0" fmla="*/ 0 w 3219451"/>
              <a:gd name="connsiteY0" fmla="*/ 0 h 2990850"/>
              <a:gd name="connsiteX1" fmla="*/ 3219451 w 3219451"/>
              <a:gd name="connsiteY1" fmla="*/ 0 h 2990850"/>
              <a:gd name="connsiteX2" fmla="*/ 3219451 w 3219451"/>
              <a:gd name="connsiteY2" fmla="*/ 2990850 h 2990850"/>
              <a:gd name="connsiteX3" fmla="*/ 0 w 3219451"/>
              <a:gd name="connsiteY3" fmla="*/ 2990850 h 2990850"/>
              <a:gd name="connsiteX4" fmla="*/ 0 w 3219451"/>
              <a:gd name="connsiteY4" fmla="*/ 0 h 2990850"/>
              <a:gd name="connsiteX0-1" fmla="*/ 581025 w 3219451"/>
              <a:gd name="connsiteY0-2" fmla="*/ 9525 h 2990850"/>
              <a:gd name="connsiteX1-3" fmla="*/ 3219451 w 3219451"/>
              <a:gd name="connsiteY1-4" fmla="*/ 0 h 2990850"/>
              <a:gd name="connsiteX2-5" fmla="*/ 3219451 w 3219451"/>
              <a:gd name="connsiteY2-6" fmla="*/ 2990850 h 2990850"/>
              <a:gd name="connsiteX3-7" fmla="*/ 0 w 3219451"/>
              <a:gd name="connsiteY3-8" fmla="*/ 2990850 h 2990850"/>
              <a:gd name="connsiteX4-9" fmla="*/ 581025 w 3219451"/>
              <a:gd name="connsiteY4-10" fmla="*/ 9525 h 2990850"/>
              <a:gd name="connsiteX0-11" fmla="*/ 1219200 w 3857626"/>
              <a:gd name="connsiteY0-12" fmla="*/ 9525 h 3000375"/>
              <a:gd name="connsiteX1-13" fmla="*/ 3857626 w 3857626"/>
              <a:gd name="connsiteY1-14" fmla="*/ 0 h 3000375"/>
              <a:gd name="connsiteX2-15" fmla="*/ 3857626 w 3857626"/>
              <a:gd name="connsiteY2-16" fmla="*/ 2990850 h 3000375"/>
              <a:gd name="connsiteX3-17" fmla="*/ 0 w 3857626"/>
              <a:gd name="connsiteY3-18" fmla="*/ 3000375 h 3000375"/>
              <a:gd name="connsiteX4-19" fmla="*/ 1219200 w 3857626"/>
              <a:gd name="connsiteY4-20" fmla="*/ 9525 h 30003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57626" h="3000375">
                <a:moveTo>
                  <a:pt x="1219200" y="9525"/>
                </a:moveTo>
                <a:lnTo>
                  <a:pt x="3857626" y="0"/>
                </a:lnTo>
                <a:lnTo>
                  <a:pt x="3857626" y="2990850"/>
                </a:lnTo>
                <a:lnTo>
                  <a:pt x="0" y="3000375"/>
                </a:lnTo>
                <a:lnTo>
                  <a:pt x="1219200" y="9525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26"/>
          <p:cNvSpPr txBox="1">
            <a:spLocks noChangeArrowheads="1"/>
          </p:cNvSpPr>
          <p:nvPr/>
        </p:nvSpPr>
        <p:spPr bwMode="auto">
          <a:xfrm>
            <a:off x="2200275" y="273748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我们的优势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8"/>
          <p:cNvSpPr txBox="1">
            <a:spLocks noChangeArrowheads="1"/>
          </p:cNvSpPr>
          <p:nvPr/>
        </p:nvSpPr>
        <p:spPr bwMode="auto">
          <a:xfrm>
            <a:off x="9684590" y="2731590"/>
            <a:ext cx="174541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96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96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600406" y="3725140"/>
            <a:ext cx="3186039" cy="3009035"/>
            <a:chOff x="3333824" y="4272723"/>
            <a:chExt cx="3186039" cy="3009035"/>
          </a:xfrm>
        </p:grpSpPr>
        <p:sp>
          <p:nvSpPr>
            <p:cNvPr id="12" name="等腰三角形 58"/>
            <p:cNvSpPr/>
            <p:nvPr/>
          </p:nvSpPr>
          <p:spPr>
            <a:xfrm>
              <a:off x="3852971" y="5941340"/>
              <a:ext cx="1162051" cy="130722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  <a:gd name="connsiteX0-49" fmla="*/ 452437 w 1600201"/>
                <a:gd name="connsiteY0-50" fmla="*/ 181691 h 732554"/>
                <a:gd name="connsiteX1-51" fmla="*/ 1600201 w 1600201"/>
                <a:gd name="connsiteY1-52" fmla="*/ 0 h 732554"/>
                <a:gd name="connsiteX2-53" fmla="*/ 0 w 1600201"/>
                <a:gd name="connsiteY2-54" fmla="*/ 732554 h 732554"/>
                <a:gd name="connsiteX3-55" fmla="*/ 452437 w 1600201"/>
                <a:gd name="connsiteY3-56" fmla="*/ 181691 h 732554"/>
                <a:gd name="connsiteX0-57" fmla="*/ 547687 w 1600201"/>
                <a:gd name="connsiteY0-58" fmla="*/ 0 h 957263"/>
                <a:gd name="connsiteX1-59" fmla="*/ 1600201 w 1600201"/>
                <a:gd name="connsiteY1-60" fmla="*/ 224709 h 957263"/>
                <a:gd name="connsiteX2-61" fmla="*/ 0 w 1600201"/>
                <a:gd name="connsiteY2-62" fmla="*/ 957263 h 957263"/>
                <a:gd name="connsiteX3-63" fmla="*/ 547687 w 1600201"/>
                <a:gd name="connsiteY3-64" fmla="*/ 0 h 957263"/>
                <a:gd name="connsiteX0-65" fmla="*/ 547687 w 1162051"/>
                <a:gd name="connsiteY0-66" fmla="*/ 349966 h 1307229"/>
                <a:gd name="connsiteX1-67" fmla="*/ 1162051 w 1162051"/>
                <a:gd name="connsiteY1-68" fmla="*/ 0 h 1307229"/>
                <a:gd name="connsiteX2-69" fmla="*/ 0 w 1162051"/>
                <a:gd name="connsiteY2-70" fmla="*/ 1307229 h 1307229"/>
                <a:gd name="connsiteX3-71" fmla="*/ 547687 w 1162051"/>
                <a:gd name="connsiteY3-72" fmla="*/ 349966 h 1307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62051" h="1307229">
                  <a:moveTo>
                    <a:pt x="547687" y="349966"/>
                  </a:moveTo>
                  <a:lnTo>
                    <a:pt x="1162051" y="0"/>
                  </a:lnTo>
                  <a:lnTo>
                    <a:pt x="0" y="1307229"/>
                  </a:lnTo>
                  <a:lnTo>
                    <a:pt x="547687" y="349966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"/>
            <p:cNvSpPr/>
            <p:nvPr/>
          </p:nvSpPr>
          <p:spPr>
            <a:xfrm>
              <a:off x="5022140" y="5375663"/>
              <a:ext cx="1474792" cy="557087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74792" h="557087">
                  <a:moveTo>
                    <a:pt x="0" y="557087"/>
                  </a:moveTo>
                  <a:lnTo>
                    <a:pt x="211934" y="0"/>
                  </a:lnTo>
                  <a:lnTo>
                    <a:pt x="1474792" y="433262"/>
                  </a:lnTo>
                  <a:lnTo>
                    <a:pt x="0" y="557087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58"/>
            <p:cNvSpPr/>
            <p:nvPr/>
          </p:nvSpPr>
          <p:spPr>
            <a:xfrm>
              <a:off x="5241892" y="5165173"/>
              <a:ext cx="1245394" cy="641273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5394" h="641273">
                  <a:moveTo>
                    <a:pt x="0" y="203123"/>
                  </a:moveTo>
                  <a:lnTo>
                    <a:pt x="250032" y="0"/>
                  </a:lnTo>
                  <a:lnTo>
                    <a:pt x="1245394" y="641273"/>
                  </a:lnTo>
                  <a:lnTo>
                    <a:pt x="0" y="203123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34"/>
            <p:cNvSpPr/>
            <p:nvPr/>
          </p:nvSpPr>
          <p:spPr>
            <a:xfrm rot="7233140">
              <a:off x="3761347" y="5141123"/>
              <a:ext cx="1793112" cy="804826"/>
            </a:xfrm>
            <a:custGeom>
              <a:avLst/>
              <a:gdLst>
                <a:gd name="connsiteX0" fmla="*/ 0 w 1634073"/>
                <a:gd name="connsiteY0" fmla="*/ 702844 h 702844"/>
                <a:gd name="connsiteX1" fmla="*/ 412538 w 1634073"/>
                <a:gd name="connsiteY1" fmla="*/ 0 h 702844"/>
                <a:gd name="connsiteX2" fmla="*/ 1634073 w 1634073"/>
                <a:gd name="connsiteY2" fmla="*/ 702844 h 702844"/>
                <a:gd name="connsiteX3" fmla="*/ 0 w 1634073"/>
                <a:gd name="connsiteY3" fmla="*/ 702844 h 702844"/>
                <a:gd name="connsiteX0-1" fmla="*/ 0 w 1767688"/>
                <a:gd name="connsiteY0-2" fmla="*/ 807522 h 807522"/>
                <a:gd name="connsiteX1-3" fmla="*/ 546153 w 1767688"/>
                <a:gd name="connsiteY1-4" fmla="*/ 0 h 807522"/>
                <a:gd name="connsiteX2-5" fmla="*/ 1767688 w 1767688"/>
                <a:gd name="connsiteY2-6" fmla="*/ 702844 h 807522"/>
                <a:gd name="connsiteX3-7" fmla="*/ 0 w 1767688"/>
                <a:gd name="connsiteY3-8" fmla="*/ 807522 h 807522"/>
                <a:gd name="connsiteX0-9" fmla="*/ 0 w 1793112"/>
                <a:gd name="connsiteY0-10" fmla="*/ 807522 h 807522"/>
                <a:gd name="connsiteX1-11" fmla="*/ 546153 w 1793112"/>
                <a:gd name="connsiteY1-12" fmla="*/ 0 h 807522"/>
                <a:gd name="connsiteX2-13" fmla="*/ 1793112 w 1793112"/>
                <a:gd name="connsiteY2-14" fmla="*/ 802128 h 807522"/>
                <a:gd name="connsiteX3-15" fmla="*/ 0 w 1793112"/>
                <a:gd name="connsiteY3-16" fmla="*/ 807522 h 807522"/>
                <a:gd name="connsiteX0-17" fmla="*/ 0 w 1793112"/>
                <a:gd name="connsiteY0-18" fmla="*/ 804826 h 804826"/>
                <a:gd name="connsiteX1-19" fmla="*/ 466633 w 1793112"/>
                <a:gd name="connsiteY1-20" fmla="*/ 0 h 804826"/>
                <a:gd name="connsiteX2-21" fmla="*/ 1793112 w 1793112"/>
                <a:gd name="connsiteY2-22" fmla="*/ 799432 h 804826"/>
                <a:gd name="connsiteX3-23" fmla="*/ 0 w 1793112"/>
                <a:gd name="connsiteY3-24" fmla="*/ 804826 h 8048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93112" h="804826">
                  <a:moveTo>
                    <a:pt x="0" y="804826"/>
                  </a:moveTo>
                  <a:lnTo>
                    <a:pt x="466633" y="0"/>
                  </a:lnTo>
                  <a:lnTo>
                    <a:pt x="1793112" y="799432"/>
                  </a:lnTo>
                  <a:lnTo>
                    <a:pt x="0" y="804826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333824" y="459561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>
              <a:stCxn id="16" idx="7"/>
            </p:cNvCxnSpPr>
            <p:nvPr/>
          </p:nvCxnSpPr>
          <p:spPr>
            <a:xfrm flipV="1">
              <a:off x="3372848" y="4290821"/>
              <a:ext cx="1232563" cy="31149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584932" y="4272723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3867149" y="4584996"/>
              <a:ext cx="889220" cy="1524954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30" idx="1"/>
            </p:cNvCxnSpPr>
            <p:nvPr/>
          </p:nvCxnSpPr>
          <p:spPr>
            <a:xfrm flipH="1" flipV="1">
              <a:off x="3515359" y="4917416"/>
              <a:ext cx="330288" cy="1187970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3538220" y="4894557"/>
              <a:ext cx="1692139" cy="475776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6" idx="1"/>
              <a:endCxn id="18" idx="5"/>
            </p:cNvCxnSpPr>
            <p:nvPr/>
          </p:nvCxnSpPr>
          <p:spPr>
            <a:xfrm flipH="1" flipV="1">
              <a:off x="4623956" y="4311747"/>
              <a:ext cx="588881" cy="104242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30" idx="7"/>
              <a:endCxn id="26" idx="3"/>
            </p:cNvCxnSpPr>
            <p:nvPr/>
          </p:nvCxnSpPr>
          <p:spPr>
            <a:xfrm flipV="1">
              <a:off x="3877976" y="5386499"/>
              <a:ext cx="1334861" cy="718887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4999835" y="5918019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476857" y="5153904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206142" y="5347475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1"/>
            <p:cNvSpPr/>
            <p:nvPr/>
          </p:nvSpPr>
          <p:spPr>
            <a:xfrm>
              <a:off x="3846920" y="6116559"/>
              <a:ext cx="560392" cy="1135731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  <a:gd name="connsiteX0-25" fmla="*/ 0 w 579442"/>
                <a:gd name="connsiteY0-26" fmla="*/ 557087 h 557087"/>
                <a:gd name="connsiteX1-27" fmla="*/ 211934 w 579442"/>
                <a:gd name="connsiteY1-28" fmla="*/ 0 h 557087"/>
                <a:gd name="connsiteX2-29" fmla="*/ 579442 w 579442"/>
                <a:gd name="connsiteY2-30" fmla="*/ 273719 h 557087"/>
                <a:gd name="connsiteX3-31" fmla="*/ 0 w 579442"/>
                <a:gd name="connsiteY3-32" fmla="*/ 557087 h 557087"/>
                <a:gd name="connsiteX0-33" fmla="*/ 0 w 758036"/>
                <a:gd name="connsiteY0-34" fmla="*/ 557087 h 557087"/>
                <a:gd name="connsiteX1-35" fmla="*/ 211934 w 758036"/>
                <a:gd name="connsiteY1-36" fmla="*/ 0 h 557087"/>
                <a:gd name="connsiteX2-37" fmla="*/ 758036 w 758036"/>
                <a:gd name="connsiteY2-38" fmla="*/ 164181 h 557087"/>
                <a:gd name="connsiteX3-39" fmla="*/ 0 w 758036"/>
                <a:gd name="connsiteY3-40" fmla="*/ 557087 h 557087"/>
                <a:gd name="connsiteX0-41" fmla="*/ 0 w 569917"/>
                <a:gd name="connsiteY0-42" fmla="*/ 1145256 h 1145256"/>
                <a:gd name="connsiteX1-43" fmla="*/ 23815 w 569917"/>
                <a:gd name="connsiteY1-44" fmla="*/ 0 h 1145256"/>
                <a:gd name="connsiteX2-45" fmla="*/ 569917 w 569917"/>
                <a:gd name="connsiteY2-46" fmla="*/ 164181 h 1145256"/>
                <a:gd name="connsiteX3-47" fmla="*/ 0 w 569917"/>
                <a:gd name="connsiteY3-48" fmla="*/ 1145256 h 1145256"/>
                <a:gd name="connsiteX0-49" fmla="*/ 0 w 560392"/>
                <a:gd name="connsiteY0-50" fmla="*/ 1135731 h 1135731"/>
                <a:gd name="connsiteX1-51" fmla="*/ 14290 w 560392"/>
                <a:gd name="connsiteY1-52" fmla="*/ 0 h 1135731"/>
                <a:gd name="connsiteX2-53" fmla="*/ 560392 w 560392"/>
                <a:gd name="connsiteY2-54" fmla="*/ 164181 h 1135731"/>
                <a:gd name="connsiteX3-55" fmla="*/ 0 w 560392"/>
                <a:gd name="connsiteY3-56" fmla="*/ 1135731 h 11357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60392" h="1135731">
                  <a:moveTo>
                    <a:pt x="0" y="1135731"/>
                  </a:moveTo>
                  <a:lnTo>
                    <a:pt x="14290" y="0"/>
                  </a:lnTo>
                  <a:lnTo>
                    <a:pt x="560392" y="164181"/>
                  </a:lnTo>
                  <a:lnTo>
                    <a:pt x="0" y="1135731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832756" y="723603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58"/>
            <p:cNvSpPr/>
            <p:nvPr/>
          </p:nvSpPr>
          <p:spPr>
            <a:xfrm>
              <a:off x="3866500" y="5939814"/>
              <a:ext cx="1147764" cy="34837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47764" h="348379">
                  <a:moveTo>
                    <a:pt x="0" y="181691"/>
                  </a:moveTo>
                  <a:lnTo>
                    <a:pt x="1147764" y="0"/>
                  </a:lnTo>
                  <a:lnTo>
                    <a:pt x="547688" y="348379"/>
                  </a:lnTo>
                  <a:lnTo>
                    <a:pt x="0" y="181691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38952" y="6098691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384289" y="6274857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491063" y="5794987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2"/>
          <a:stretch>
            <a:fillRect/>
          </a:stretch>
        </p:blipFill>
        <p:spPr>
          <a:xfrm>
            <a:off x="0" y="0"/>
            <a:ext cx="12192000" cy="26510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866900"/>
            <a:ext cx="12192000" cy="3000375"/>
          </a:xfrm>
          <a:prstGeom prst="rect">
            <a:avLst/>
          </a:prstGeom>
          <a:solidFill>
            <a:srgbClr val="206AD7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34374" y="1866900"/>
            <a:ext cx="3857626" cy="3000375"/>
          </a:xfrm>
          <a:custGeom>
            <a:avLst/>
            <a:gdLst>
              <a:gd name="connsiteX0" fmla="*/ 0 w 3219451"/>
              <a:gd name="connsiteY0" fmla="*/ 0 h 2990850"/>
              <a:gd name="connsiteX1" fmla="*/ 3219451 w 3219451"/>
              <a:gd name="connsiteY1" fmla="*/ 0 h 2990850"/>
              <a:gd name="connsiteX2" fmla="*/ 3219451 w 3219451"/>
              <a:gd name="connsiteY2" fmla="*/ 2990850 h 2990850"/>
              <a:gd name="connsiteX3" fmla="*/ 0 w 3219451"/>
              <a:gd name="connsiteY3" fmla="*/ 2990850 h 2990850"/>
              <a:gd name="connsiteX4" fmla="*/ 0 w 3219451"/>
              <a:gd name="connsiteY4" fmla="*/ 0 h 2990850"/>
              <a:gd name="connsiteX0-1" fmla="*/ 581025 w 3219451"/>
              <a:gd name="connsiteY0-2" fmla="*/ 9525 h 2990850"/>
              <a:gd name="connsiteX1-3" fmla="*/ 3219451 w 3219451"/>
              <a:gd name="connsiteY1-4" fmla="*/ 0 h 2990850"/>
              <a:gd name="connsiteX2-5" fmla="*/ 3219451 w 3219451"/>
              <a:gd name="connsiteY2-6" fmla="*/ 2990850 h 2990850"/>
              <a:gd name="connsiteX3-7" fmla="*/ 0 w 3219451"/>
              <a:gd name="connsiteY3-8" fmla="*/ 2990850 h 2990850"/>
              <a:gd name="connsiteX4-9" fmla="*/ 581025 w 3219451"/>
              <a:gd name="connsiteY4-10" fmla="*/ 9525 h 2990850"/>
              <a:gd name="connsiteX0-11" fmla="*/ 1219200 w 3857626"/>
              <a:gd name="connsiteY0-12" fmla="*/ 9525 h 3000375"/>
              <a:gd name="connsiteX1-13" fmla="*/ 3857626 w 3857626"/>
              <a:gd name="connsiteY1-14" fmla="*/ 0 h 3000375"/>
              <a:gd name="connsiteX2-15" fmla="*/ 3857626 w 3857626"/>
              <a:gd name="connsiteY2-16" fmla="*/ 2990850 h 3000375"/>
              <a:gd name="connsiteX3-17" fmla="*/ 0 w 3857626"/>
              <a:gd name="connsiteY3-18" fmla="*/ 3000375 h 3000375"/>
              <a:gd name="connsiteX4-19" fmla="*/ 1219200 w 3857626"/>
              <a:gd name="connsiteY4-20" fmla="*/ 9525 h 30003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57626" h="3000375">
                <a:moveTo>
                  <a:pt x="1219200" y="9525"/>
                </a:moveTo>
                <a:lnTo>
                  <a:pt x="3857626" y="0"/>
                </a:lnTo>
                <a:lnTo>
                  <a:pt x="3857626" y="2990850"/>
                </a:lnTo>
                <a:lnTo>
                  <a:pt x="0" y="3000375"/>
                </a:lnTo>
                <a:lnTo>
                  <a:pt x="1219200" y="9525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26"/>
          <p:cNvSpPr txBox="1">
            <a:spLocks noChangeArrowheads="1"/>
          </p:cNvSpPr>
          <p:nvPr/>
        </p:nvSpPr>
        <p:spPr bwMode="auto">
          <a:xfrm>
            <a:off x="2200076" y="2731770"/>
            <a:ext cx="398272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监控系统演示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8"/>
          <p:cNvSpPr txBox="1">
            <a:spLocks noChangeArrowheads="1"/>
          </p:cNvSpPr>
          <p:nvPr/>
        </p:nvSpPr>
        <p:spPr bwMode="auto">
          <a:xfrm>
            <a:off x="9684590" y="2731590"/>
            <a:ext cx="174541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9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96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44697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我们的优势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与总局监控比较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46860" y="1383030"/>
            <a:ext cx="9105900" cy="1014730"/>
            <a:chOff x="2436" y="2558"/>
            <a:chExt cx="14340" cy="1598"/>
          </a:xfrm>
        </p:grpSpPr>
        <p:sp>
          <p:nvSpPr>
            <p:cNvPr id="15" name="文本框 14"/>
            <p:cNvSpPr txBox="1"/>
            <p:nvPr/>
          </p:nvSpPr>
          <p:spPr>
            <a:xfrm>
              <a:off x="2436" y="2558"/>
              <a:ext cx="329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206A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Content Placeholder 2"/>
            <p:cNvSpPr txBox="1"/>
            <p:nvPr/>
          </p:nvSpPr>
          <p:spPr>
            <a:xfrm>
              <a:off x="4196" y="2894"/>
              <a:ext cx="12580" cy="927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支持短信、微信、邮件等多种告警方式。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46860" y="2941320"/>
            <a:ext cx="9720580" cy="1014730"/>
            <a:chOff x="2436" y="4210"/>
            <a:chExt cx="15308" cy="1598"/>
          </a:xfrm>
        </p:grpSpPr>
        <p:sp>
          <p:nvSpPr>
            <p:cNvPr id="17" name="文本框 16"/>
            <p:cNvSpPr txBox="1"/>
            <p:nvPr/>
          </p:nvSpPr>
          <p:spPr>
            <a:xfrm>
              <a:off x="2436" y="4210"/>
              <a:ext cx="329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206A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Content Placeholder 2"/>
            <p:cNvSpPr txBox="1"/>
            <p:nvPr/>
          </p:nvSpPr>
          <p:spPr>
            <a:xfrm>
              <a:off x="4196" y="4546"/>
              <a:ext cx="13549" cy="928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监控资源类型种类多，涵盖机房内大部分资源。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所有资源都可纳入监控，不与业务系统绑定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46860" y="4499610"/>
            <a:ext cx="9105265" cy="1014730"/>
            <a:chOff x="2428" y="5810"/>
            <a:chExt cx="14339" cy="1598"/>
          </a:xfrm>
        </p:grpSpPr>
        <p:sp>
          <p:nvSpPr>
            <p:cNvPr id="19" name="文本框 18"/>
            <p:cNvSpPr txBox="1"/>
            <p:nvPr/>
          </p:nvSpPr>
          <p:spPr>
            <a:xfrm>
              <a:off x="2428" y="5810"/>
              <a:ext cx="3293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206A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Content Placeholder 2"/>
            <p:cNvSpPr txBox="1"/>
            <p:nvPr/>
          </p:nvSpPr>
          <p:spPr>
            <a:xfrm>
              <a:off x="4189" y="6146"/>
              <a:ext cx="12579" cy="927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监控指标丰富，涵盖范围广，并且支持定制化或二次开发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77514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我们的优势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与总局监控比较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46860" y="1383030"/>
            <a:ext cx="9105900" cy="1014730"/>
            <a:chOff x="2436" y="2558"/>
            <a:chExt cx="14340" cy="1598"/>
          </a:xfrm>
        </p:grpSpPr>
        <p:sp>
          <p:nvSpPr>
            <p:cNvPr id="15" name="文本框 14"/>
            <p:cNvSpPr txBox="1"/>
            <p:nvPr/>
          </p:nvSpPr>
          <p:spPr>
            <a:xfrm>
              <a:off x="2436" y="2558"/>
              <a:ext cx="329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206A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Content Placeholder 2"/>
            <p:cNvSpPr txBox="1"/>
            <p:nvPr/>
          </p:nvSpPr>
          <p:spPr>
            <a:xfrm>
              <a:off x="4196" y="2894"/>
              <a:ext cx="12580" cy="927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监控频率更高，告警及时，准确。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让省局更加省心、省力。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46860" y="2941320"/>
            <a:ext cx="9721215" cy="1014730"/>
            <a:chOff x="2436" y="4210"/>
            <a:chExt cx="15309" cy="1598"/>
          </a:xfrm>
        </p:grpSpPr>
        <p:sp>
          <p:nvSpPr>
            <p:cNvPr id="17" name="文本框 16"/>
            <p:cNvSpPr txBox="1"/>
            <p:nvPr/>
          </p:nvSpPr>
          <p:spPr>
            <a:xfrm>
              <a:off x="2436" y="4210"/>
              <a:ext cx="329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206A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Content Placeholder 2"/>
            <p:cNvSpPr txBox="1"/>
            <p:nvPr/>
          </p:nvSpPr>
          <p:spPr>
            <a:xfrm>
              <a:off x="4196" y="4546"/>
              <a:ext cx="13549" cy="928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性能指标展示方式灵活，统计维度全面，支持性能比对分析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46860" y="4499610"/>
            <a:ext cx="9105900" cy="1014730"/>
            <a:chOff x="2428" y="5810"/>
            <a:chExt cx="14340" cy="1598"/>
          </a:xfrm>
        </p:grpSpPr>
        <p:sp>
          <p:nvSpPr>
            <p:cNvPr id="19" name="文本框 18"/>
            <p:cNvSpPr txBox="1"/>
            <p:nvPr/>
          </p:nvSpPr>
          <p:spPr>
            <a:xfrm>
              <a:off x="2428" y="5810"/>
              <a:ext cx="3293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206A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6000" dirty="0">
                <a:solidFill>
                  <a:srgbClr val="206A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Content Placeholder 2"/>
            <p:cNvSpPr txBox="1"/>
            <p:nvPr/>
          </p:nvSpPr>
          <p:spPr>
            <a:xfrm>
              <a:off x="4189" y="6146"/>
              <a:ext cx="12579" cy="927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个性化需求响应速度快，开发周期短。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640" y="183504"/>
            <a:ext cx="3040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16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Rectangle 1"/>
          <p:cNvSpPr/>
          <p:nvPr/>
        </p:nvSpPr>
        <p:spPr>
          <a:xfrm>
            <a:off x="7974517" y="1803197"/>
            <a:ext cx="4217483" cy="3770902"/>
          </a:xfrm>
          <a:prstGeom prst="rect">
            <a:avLst/>
          </a:prstGeom>
          <a:solidFill>
            <a:srgbClr val="216BD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0" y="1803197"/>
            <a:ext cx="7974517" cy="3770902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434070" y="3733800"/>
            <a:ext cx="3298190" cy="555625"/>
          </a:xfrm>
          <a:prstGeom prst="rect">
            <a:avLst/>
          </a:prstGeom>
        </p:spPr>
        <p:txBody>
          <a:bodyPr vert="horz" lIns="121682" tIns="60841" rIns="121682" bIns="60841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圆体-简" panose="02010600040101010101" charset="-122"/>
                <a:ea typeface="圆体-简" panose="02010600040101010101" charset="-122"/>
              </a:rPr>
              <a:t>万物皆可接</a:t>
            </a:r>
            <a:endParaRPr lang="zh-CN" altLang="en-US" sz="2400" dirty="0">
              <a:solidFill>
                <a:schemeClr val="bg1"/>
              </a:solidFill>
              <a:latin typeface="圆体-简" panose="02010600040101010101" charset="-122"/>
              <a:ea typeface="圆体-简" panose="02010600040101010101" charset="-122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8434070" y="2835910"/>
            <a:ext cx="3298190" cy="555625"/>
          </a:xfrm>
          <a:prstGeom prst="rect">
            <a:avLst/>
          </a:prstGeom>
        </p:spPr>
        <p:txBody>
          <a:bodyPr vert="horz" lIns="121682" tIns="60841" rIns="121682" bIns="60841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圆体-简" panose="02010600040101010101" charset="-122"/>
                <a:ea typeface="圆体-简" panose="02010600040101010101" charset="-122"/>
              </a:rPr>
              <a:t>A-view</a:t>
            </a:r>
            <a:endParaRPr lang="en-US" altLang="zh-CN" sz="2400" dirty="0">
              <a:solidFill>
                <a:schemeClr val="bg1"/>
              </a:solidFill>
              <a:latin typeface="圆体-简" panose="02010600040101010101" charset="-122"/>
              <a:ea typeface="圆体-简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3333824" y="4272723"/>
            <a:ext cx="3186039" cy="3009035"/>
            <a:chOff x="3333824" y="4272723"/>
            <a:chExt cx="3186039" cy="3009035"/>
          </a:xfrm>
        </p:grpSpPr>
        <p:sp>
          <p:nvSpPr>
            <p:cNvPr id="4" name="等腰三角形 58"/>
            <p:cNvSpPr/>
            <p:nvPr/>
          </p:nvSpPr>
          <p:spPr>
            <a:xfrm>
              <a:off x="3852971" y="5941340"/>
              <a:ext cx="1162051" cy="130722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  <a:gd name="connsiteX0-49" fmla="*/ 452437 w 1600201"/>
                <a:gd name="connsiteY0-50" fmla="*/ 181691 h 732554"/>
                <a:gd name="connsiteX1-51" fmla="*/ 1600201 w 1600201"/>
                <a:gd name="connsiteY1-52" fmla="*/ 0 h 732554"/>
                <a:gd name="connsiteX2-53" fmla="*/ 0 w 1600201"/>
                <a:gd name="connsiteY2-54" fmla="*/ 732554 h 732554"/>
                <a:gd name="connsiteX3-55" fmla="*/ 452437 w 1600201"/>
                <a:gd name="connsiteY3-56" fmla="*/ 181691 h 732554"/>
                <a:gd name="connsiteX0-57" fmla="*/ 547687 w 1600201"/>
                <a:gd name="connsiteY0-58" fmla="*/ 0 h 957263"/>
                <a:gd name="connsiteX1-59" fmla="*/ 1600201 w 1600201"/>
                <a:gd name="connsiteY1-60" fmla="*/ 224709 h 957263"/>
                <a:gd name="connsiteX2-61" fmla="*/ 0 w 1600201"/>
                <a:gd name="connsiteY2-62" fmla="*/ 957263 h 957263"/>
                <a:gd name="connsiteX3-63" fmla="*/ 547687 w 1600201"/>
                <a:gd name="connsiteY3-64" fmla="*/ 0 h 957263"/>
                <a:gd name="connsiteX0-65" fmla="*/ 547687 w 1162051"/>
                <a:gd name="connsiteY0-66" fmla="*/ 349966 h 1307229"/>
                <a:gd name="connsiteX1-67" fmla="*/ 1162051 w 1162051"/>
                <a:gd name="connsiteY1-68" fmla="*/ 0 h 1307229"/>
                <a:gd name="connsiteX2-69" fmla="*/ 0 w 1162051"/>
                <a:gd name="connsiteY2-70" fmla="*/ 1307229 h 1307229"/>
                <a:gd name="connsiteX3-71" fmla="*/ 547687 w 1162051"/>
                <a:gd name="connsiteY3-72" fmla="*/ 349966 h 1307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62051" h="1307229">
                  <a:moveTo>
                    <a:pt x="547687" y="349966"/>
                  </a:moveTo>
                  <a:lnTo>
                    <a:pt x="1162051" y="0"/>
                  </a:lnTo>
                  <a:lnTo>
                    <a:pt x="0" y="1307229"/>
                  </a:lnTo>
                  <a:lnTo>
                    <a:pt x="547687" y="349966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1"/>
            <p:cNvSpPr/>
            <p:nvPr/>
          </p:nvSpPr>
          <p:spPr>
            <a:xfrm>
              <a:off x="5022140" y="5375663"/>
              <a:ext cx="1474792" cy="557087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74792" h="557087">
                  <a:moveTo>
                    <a:pt x="0" y="557087"/>
                  </a:moveTo>
                  <a:lnTo>
                    <a:pt x="211934" y="0"/>
                  </a:lnTo>
                  <a:lnTo>
                    <a:pt x="1474792" y="433262"/>
                  </a:lnTo>
                  <a:lnTo>
                    <a:pt x="0" y="557087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8"/>
            <p:cNvSpPr/>
            <p:nvPr/>
          </p:nvSpPr>
          <p:spPr>
            <a:xfrm>
              <a:off x="5241892" y="5165173"/>
              <a:ext cx="1245394" cy="641273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5394" h="641273">
                  <a:moveTo>
                    <a:pt x="0" y="203123"/>
                  </a:moveTo>
                  <a:lnTo>
                    <a:pt x="250032" y="0"/>
                  </a:lnTo>
                  <a:lnTo>
                    <a:pt x="1245394" y="641273"/>
                  </a:lnTo>
                  <a:lnTo>
                    <a:pt x="0" y="203123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34"/>
            <p:cNvSpPr/>
            <p:nvPr/>
          </p:nvSpPr>
          <p:spPr>
            <a:xfrm rot="7233140">
              <a:off x="3761347" y="5141123"/>
              <a:ext cx="1793112" cy="804826"/>
            </a:xfrm>
            <a:custGeom>
              <a:avLst/>
              <a:gdLst>
                <a:gd name="connsiteX0" fmla="*/ 0 w 1634073"/>
                <a:gd name="connsiteY0" fmla="*/ 702844 h 702844"/>
                <a:gd name="connsiteX1" fmla="*/ 412538 w 1634073"/>
                <a:gd name="connsiteY1" fmla="*/ 0 h 702844"/>
                <a:gd name="connsiteX2" fmla="*/ 1634073 w 1634073"/>
                <a:gd name="connsiteY2" fmla="*/ 702844 h 702844"/>
                <a:gd name="connsiteX3" fmla="*/ 0 w 1634073"/>
                <a:gd name="connsiteY3" fmla="*/ 702844 h 702844"/>
                <a:gd name="connsiteX0-1" fmla="*/ 0 w 1767688"/>
                <a:gd name="connsiteY0-2" fmla="*/ 807522 h 807522"/>
                <a:gd name="connsiteX1-3" fmla="*/ 546153 w 1767688"/>
                <a:gd name="connsiteY1-4" fmla="*/ 0 h 807522"/>
                <a:gd name="connsiteX2-5" fmla="*/ 1767688 w 1767688"/>
                <a:gd name="connsiteY2-6" fmla="*/ 702844 h 807522"/>
                <a:gd name="connsiteX3-7" fmla="*/ 0 w 1767688"/>
                <a:gd name="connsiteY3-8" fmla="*/ 807522 h 807522"/>
                <a:gd name="connsiteX0-9" fmla="*/ 0 w 1793112"/>
                <a:gd name="connsiteY0-10" fmla="*/ 807522 h 807522"/>
                <a:gd name="connsiteX1-11" fmla="*/ 546153 w 1793112"/>
                <a:gd name="connsiteY1-12" fmla="*/ 0 h 807522"/>
                <a:gd name="connsiteX2-13" fmla="*/ 1793112 w 1793112"/>
                <a:gd name="connsiteY2-14" fmla="*/ 802128 h 807522"/>
                <a:gd name="connsiteX3-15" fmla="*/ 0 w 1793112"/>
                <a:gd name="connsiteY3-16" fmla="*/ 807522 h 807522"/>
                <a:gd name="connsiteX0-17" fmla="*/ 0 w 1793112"/>
                <a:gd name="connsiteY0-18" fmla="*/ 804826 h 804826"/>
                <a:gd name="connsiteX1-19" fmla="*/ 466633 w 1793112"/>
                <a:gd name="connsiteY1-20" fmla="*/ 0 h 804826"/>
                <a:gd name="connsiteX2-21" fmla="*/ 1793112 w 1793112"/>
                <a:gd name="connsiteY2-22" fmla="*/ 799432 h 804826"/>
                <a:gd name="connsiteX3-23" fmla="*/ 0 w 1793112"/>
                <a:gd name="connsiteY3-24" fmla="*/ 804826 h 8048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93112" h="804826">
                  <a:moveTo>
                    <a:pt x="0" y="804826"/>
                  </a:moveTo>
                  <a:lnTo>
                    <a:pt x="466633" y="0"/>
                  </a:lnTo>
                  <a:lnTo>
                    <a:pt x="1793112" y="799432"/>
                  </a:lnTo>
                  <a:lnTo>
                    <a:pt x="0" y="804826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333824" y="459561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7"/>
            </p:cNvCxnSpPr>
            <p:nvPr/>
          </p:nvCxnSpPr>
          <p:spPr>
            <a:xfrm flipV="1">
              <a:off x="3372848" y="4290821"/>
              <a:ext cx="1232563" cy="31149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4584932" y="4272723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867149" y="4584996"/>
              <a:ext cx="889220" cy="1524954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22" idx="1"/>
            </p:cNvCxnSpPr>
            <p:nvPr/>
          </p:nvCxnSpPr>
          <p:spPr>
            <a:xfrm flipH="1" flipV="1">
              <a:off x="3515359" y="4917416"/>
              <a:ext cx="330288" cy="1187970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3538220" y="4894557"/>
              <a:ext cx="1692139" cy="475776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8" idx="1"/>
              <a:endCxn id="10" idx="5"/>
            </p:cNvCxnSpPr>
            <p:nvPr/>
          </p:nvCxnSpPr>
          <p:spPr>
            <a:xfrm flipH="1" flipV="1">
              <a:off x="4623956" y="4311747"/>
              <a:ext cx="588881" cy="104242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22" idx="7"/>
              <a:endCxn id="18" idx="3"/>
            </p:cNvCxnSpPr>
            <p:nvPr/>
          </p:nvCxnSpPr>
          <p:spPr>
            <a:xfrm flipV="1">
              <a:off x="3877976" y="5386499"/>
              <a:ext cx="1334861" cy="718887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4999835" y="5918019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476857" y="5153904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206142" y="5347475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"/>
            <p:cNvSpPr/>
            <p:nvPr/>
          </p:nvSpPr>
          <p:spPr>
            <a:xfrm>
              <a:off x="3846920" y="6116559"/>
              <a:ext cx="560392" cy="1135731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  <a:gd name="connsiteX0-25" fmla="*/ 0 w 579442"/>
                <a:gd name="connsiteY0-26" fmla="*/ 557087 h 557087"/>
                <a:gd name="connsiteX1-27" fmla="*/ 211934 w 579442"/>
                <a:gd name="connsiteY1-28" fmla="*/ 0 h 557087"/>
                <a:gd name="connsiteX2-29" fmla="*/ 579442 w 579442"/>
                <a:gd name="connsiteY2-30" fmla="*/ 273719 h 557087"/>
                <a:gd name="connsiteX3-31" fmla="*/ 0 w 579442"/>
                <a:gd name="connsiteY3-32" fmla="*/ 557087 h 557087"/>
                <a:gd name="connsiteX0-33" fmla="*/ 0 w 758036"/>
                <a:gd name="connsiteY0-34" fmla="*/ 557087 h 557087"/>
                <a:gd name="connsiteX1-35" fmla="*/ 211934 w 758036"/>
                <a:gd name="connsiteY1-36" fmla="*/ 0 h 557087"/>
                <a:gd name="connsiteX2-37" fmla="*/ 758036 w 758036"/>
                <a:gd name="connsiteY2-38" fmla="*/ 164181 h 557087"/>
                <a:gd name="connsiteX3-39" fmla="*/ 0 w 758036"/>
                <a:gd name="connsiteY3-40" fmla="*/ 557087 h 557087"/>
                <a:gd name="connsiteX0-41" fmla="*/ 0 w 569917"/>
                <a:gd name="connsiteY0-42" fmla="*/ 1145256 h 1145256"/>
                <a:gd name="connsiteX1-43" fmla="*/ 23815 w 569917"/>
                <a:gd name="connsiteY1-44" fmla="*/ 0 h 1145256"/>
                <a:gd name="connsiteX2-45" fmla="*/ 569917 w 569917"/>
                <a:gd name="connsiteY2-46" fmla="*/ 164181 h 1145256"/>
                <a:gd name="connsiteX3-47" fmla="*/ 0 w 569917"/>
                <a:gd name="connsiteY3-48" fmla="*/ 1145256 h 1145256"/>
                <a:gd name="connsiteX0-49" fmla="*/ 0 w 560392"/>
                <a:gd name="connsiteY0-50" fmla="*/ 1135731 h 1135731"/>
                <a:gd name="connsiteX1-51" fmla="*/ 14290 w 560392"/>
                <a:gd name="connsiteY1-52" fmla="*/ 0 h 1135731"/>
                <a:gd name="connsiteX2-53" fmla="*/ 560392 w 560392"/>
                <a:gd name="connsiteY2-54" fmla="*/ 164181 h 1135731"/>
                <a:gd name="connsiteX3-55" fmla="*/ 0 w 560392"/>
                <a:gd name="connsiteY3-56" fmla="*/ 1135731 h 11357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60392" h="1135731">
                  <a:moveTo>
                    <a:pt x="0" y="1135731"/>
                  </a:moveTo>
                  <a:lnTo>
                    <a:pt x="14290" y="0"/>
                  </a:lnTo>
                  <a:lnTo>
                    <a:pt x="560392" y="164181"/>
                  </a:lnTo>
                  <a:lnTo>
                    <a:pt x="0" y="1135731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832756" y="723603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58"/>
            <p:cNvSpPr/>
            <p:nvPr/>
          </p:nvSpPr>
          <p:spPr>
            <a:xfrm>
              <a:off x="3866500" y="5939814"/>
              <a:ext cx="1147764" cy="34837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47764" h="348379">
                  <a:moveTo>
                    <a:pt x="0" y="181691"/>
                  </a:moveTo>
                  <a:lnTo>
                    <a:pt x="1147764" y="0"/>
                  </a:lnTo>
                  <a:lnTo>
                    <a:pt x="547688" y="348379"/>
                  </a:lnTo>
                  <a:lnTo>
                    <a:pt x="0" y="181691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838952" y="6098691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4384289" y="6274857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491063" y="5794987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2"/>
          <a:stretch>
            <a:fillRect/>
          </a:stretch>
        </p:blipFill>
        <p:spPr>
          <a:xfrm>
            <a:off x="0" y="0"/>
            <a:ext cx="12192000" cy="265106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0" y="1419225"/>
            <a:ext cx="12204700" cy="4019550"/>
            <a:chOff x="-6350" y="1539875"/>
            <a:chExt cx="12204700" cy="401955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" r="17638"/>
            <a:stretch>
              <a:fillRect/>
            </a:stretch>
          </p:blipFill>
          <p:spPr>
            <a:xfrm>
              <a:off x="-6350" y="1539875"/>
              <a:ext cx="12204700" cy="401955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2578100" y="2501900"/>
              <a:ext cx="5105400" cy="236220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528768" y="48052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4104" y="2767476"/>
            <a:ext cx="729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我们的使命，</a:t>
            </a:r>
            <a:r>
              <a:rPr lang="zh-CN" altLang="en-US" sz="4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追求高客户满意度</a:t>
            </a:r>
            <a:endParaRPr lang="zh-CN" altLang="en-US" sz="40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826878" y="3859105"/>
            <a:ext cx="1653274" cy="43077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2020.06.30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797560" y="3514090"/>
            <a:ext cx="3406140" cy="430530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北京鸿果秋实科技有限公司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634980" y="4710430"/>
            <a:ext cx="523875" cy="207010"/>
          </a:xfrm>
          <a:prstGeom prst="roundRect">
            <a:avLst/>
          </a:prstGeom>
          <a:solidFill>
            <a:srgbClr val="FF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r>
              <a:rPr lang="en-US" altLang="zh-CN" sz="700" b="1">
                <a:latin typeface="Apple Braille" panose="05000000000000000000" charset="0"/>
                <a:cs typeface="Apple Braille" panose="05000000000000000000" charset="0"/>
              </a:rPr>
              <a:t>A-view</a:t>
            </a:r>
            <a:endParaRPr lang="en-US" altLang="zh-CN" sz="700" b="1">
              <a:latin typeface="Apple Braille" panose="05000000000000000000" charset="0"/>
              <a:cs typeface="Apple Braille" panose="05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640" y="183504"/>
            <a:ext cx="3040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监控系统演示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89312" y="3908978"/>
            <a:ext cx="10432128" cy="852826"/>
            <a:chOff x="1715" y="3137"/>
            <a:chExt cx="16429" cy="1343"/>
          </a:xfrm>
        </p:grpSpPr>
        <p:sp>
          <p:nvSpPr>
            <p:cNvPr id="8" name="Content Placeholder 2">
              <a:hlinkClick r:id="rId1"/>
            </p:cNvPr>
            <p:cNvSpPr txBox="1"/>
            <p:nvPr/>
          </p:nvSpPr>
          <p:spPr>
            <a:xfrm>
              <a:off x="5334" y="3344"/>
              <a:ext cx="12810" cy="927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>
                <a:lnSpc>
                  <a:spcPct val="110000"/>
                </a:lnSpc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http://192.168.0.243:8088/start/</a:t>
              </a: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login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.html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715" y="3137"/>
              <a:ext cx="3358" cy="1343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AD7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6573" tIns="5080" rIns="426413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22" y="3445"/>
              <a:ext cx="24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9312" y="1969761"/>
            <a:ext cx="10432127" cy="852826"/>
            <a:chOff x="1715" y="6199"/>
            <a:chExt cx="16429" cy="1343"/>
          </a:xfrm>
        </p:grpSpPr>
        <p:sp>
          <p:nvSpPr>
            <p:cNvPr id="10" name="Content Placeholder 2">
              <a:hlinkClick r:id="rId2"/>
            </p:cNvPr>
            <p:cNvSpPr txBox="1"/>
            <p:nvPr/>
          </p:nvSpPr>
          <p:spPr>
            <a:xfrm>
              <a:off x="5334" y="6406"/>
              <a:ext cx="12810" cy="927"/>
            </a:xfrm>
            <a:prstGeom prst="rect">
              <a:avLst/>
            </a:prstGeom>
          </p:spPr>
          <p:txBody>
            <a:bodyPr vert="horz" lIns="121682" tIns="60841" rIns="121682" bIns="60841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>
                <a:lnSpc>
                  <a:spcPct val="110000"/>
                </a:lnSpc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http://192.168.0.243:8081/index.html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715" y="6199"/>
              <a:ext cx="3358" cy="1343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AD7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6573" tIns="5080" rIns="426413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422" y="6508"/>
              <a:ext cx="24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大屏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600406" y="3725140"/>
            <a:ext cx="3186039" cy="3009035"/>
            <a:chOff x="3333824" y="4272723"/>
            <a:chExt cx="3186039" cy="3009035"/>
          </a:xfrm>
        </p:grpSpPr>
        <p:sp>
          <p:nvSpPr>
            <p:cNvPr id="12" name="等腰三角形 58"/>
            <p:cNvSpPr/>
            <p:nvPr/>
          </p:nvSpPr>
          <p:spPr>
            <a:xfrm>
              <a:off x="3852971" y="5941340"/>
              <a:ext cx="1162051" cy="130722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  <a:gd name="connsiteX0-49" fmla="*/ 452437 w 1600201"/>
                <a:gd name="connsiteY0-50" fmla="*/ 181691 h 732554"/>
                <a:gd name="connsiteX1-51" fmla="*/ 1600201 w 1600201"/>
                <a:gd name="connsiteY1-52" fmla="*/ 0 h 732554"/>
                <a:gd name="connsiteX2-53" fmla="*/ 0 w 1600201"/>
                <a:gd name="connsiteY2-54" fmla="*/ 732554 h 732554"/>
                <a:gd name="connsiteX3-55" fmla="*/ 452437 w 1600201"/>
                <a:gd name="connsiteY3-56" fmla="*/ 181691 h 732554"/>
                <a:gd name="connsiteX0-57" fmla="*/ 547687 w 1600201"/>
                <a:gd name="connsiteY0-58" fmla="*/ 0 h 957263"/>
                <a:gd name="connsiteX1-59" fmla="*/ 1600201 w 1600201"/>
                <a:gd name="connsiteY1-60" fmla="*/ 224709 h 957263"/>
                <a:gd name="connsiteX2-61" fmla="*/ 0 w 1600201"/>
                <a:gd name="connsiteY2-62" fmla="*/ 957263 h 957263"/>
                <a:gd name="connsiteX3-63" fmla="*/ 547687 w 1600201"/>
                <a:gd name="connsiteY3-64" fmla="*/ 0 h 957263"/>
                <a:gd name="connsiteX0-65" fmla="*/ 547687 w 1162051"/>
                <a:gd name="connsiteY0-66" fmla="*/ 349966 h 1307229"/>
                <a:gd name="connsiteX1-67" fmla="*/ 1162051 w 1162051"/>
                <a:gd name="connsiteY1-68" fmla="*/ 0 h 1307229"/>
                <a:gd name="connsiteX2-69" fmla="*/ 0 w 1162051"/>
                <a:gd name="connsiteY2-70" fmla="*/ 1307229 h 1307229"/>
                <a:gd name="connsiteX3-71" fmla="*/ 547687 w 1162051"/>
                <a:gd name="connsiteY3-72" fmla="*/ 349966 h 1307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62051" h="1307229">
                  <a:moveTo>
                    <a:pt x="547687" y="349966"/>
                  </a:moveTo>
                  <a:lnTo>
                    <a:pt x="1162051" y="0"/>
                  </a:lnTo>
                  <a:lnTo>
                    <a:pt x="0" y="1307229"/>
                  </a:lnTo>
                  <a:lnTo>
                    <a:pt x="547687" y="349966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"/>
            <p:cNvSpPr/>
            <p:nvPr/>
          </p:nvSpPr>
          <p:spPr>
            <a:xfrm>
              <a:off x="5022140" y="5375663"/>
              <a:ext cx="1474792" cy="557087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74792" h="557087">
                  <a:moveTo>
                    <a:pt x="0" y="557087"/>
                  </a:moveTo>
                  <a:lnTo>
                    <a:pt x="211934" y="0"/>
                  </a:lnTo>
                  <a:lnTo>
                    <a:pt x="1474792" y="433262"/>
                  </a:lnTo>
                  <a:lnTo>
                    <a:pt x="0" y="557087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58"/>
            <p:cNvSpPr/>
            <p:nvPr/>
          </p:nvSpPr>
          <p:spPr>
            <a:xfrm>
              <a:off x="5241892" y="5165173"/>
              <a:ext cx="1245394" cy="641273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5394" h="641273">
                  <a:moveTo>
                    <a:pt x="0" y="203123"/>
                  </a:moveTo>
                  <a:lnTo>
                    <a:pt x="250032" y="0"/>
                  </a:lnTo>
                  <a:lnTo>
                    <a:pt x="1245394" y="641273"/>
                  </a:lnTo>
                  <a:lnTo>
                    <a:pt x="0" y="203123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34"/>
            <p:cNvSpPr/>
            <p:nvPr/>
          </p:nvSpPr>
          <p:spPr>
            <a:xfrm rot="7233140">
              <a:off x="3761347" y="5141123"/>
              <a:ext cx="1793112" cy="804826"/>
            </a:xfrm>
            <a:custGeom>
              <a:avLst/>
              <a:gdLst>
                <a:gd name="connsiteX0" fmla="*/ 0 w 1634073"/>
                <a:gd name="connsiteY0" fmla="*/ 702844 h 702844"/>
                <a:gd name="connsiteX1" fmla="*/ 412538 w 1634073"/>
                <a:gd name="connsiteY1" fmla="*/ 0 h 702844"/>
                <a:gd name="connsiteX2" fmla="*/ 1634073 w 1634073"/>
                <a:gd name="connsiteY2" fmla="*/ 702844 h 702844"/>
                <a:gd name="connsiteX3" fmla="*/ 0 w 1634073"/>
                <a:gd name="connsiteY3" fmla="*/ 702844 h 702844"/>
                <a:gd name="connsiteX0-1" fmla="*/ 0 w 1767688"/>
                <a:gd name="connsiteY0-2" fmla="*/ 807522 h 807522"/>
                <a:gd name="connsiteX1-3" fmla="*/ 546153 w 1767688"/>
                <a:gd name="connsiteY1-4" fmla="*/ 0 h 807522"/>
                <a:gd name="connsiteX2-5" fmla="*/ 1767688 w 1767688"/>
                <a:gd name="connsiteY2-6" fmla="*/ 702844 h 807522"/>
                <a:gd name="connsiteX3-7" fmla="*/ 0 w 1767688"/>
                <a:gd name="connsiteY3-8" fmla="*/ 807522 h 807522"/>
                <a:gd name="connsiteX0-9" fmla="*/ 0 w 1793112"/>
                <a:gd name="connsiteY0-10" fmla="*/ 807522 h 807522"/>
                <a:gd name="connsiteX1-11" fmla="*/ 546153 w 1793112"/>
                <a:gd name="connsiteY1-12" fmla="*/ 0 h 807522"/>
                <a:gd name="connsiteX2-13" fmla="*/ 1793112 w 1793112"/>
                <a:gd name="connsiteY2-14" fmla="*/ 802128 h 807522"/>
                <a:gd name="connsiteX3-15" fmla="*/ 0 w 1793112"/>
                <a:gd name="connsiteY3-16" fmla="*/ 807522 h 807522"/>
                <a:gd name="connsiteX0-17" fmla="*/ 0 w 1793112"/>
                <a:gd name="connsiteY0-18" fmla="*/ 804826 h 804826"/>
                <a:gd name="connsiteX1-19" fmla="*/ 466633 w 1793112"/>
                <a:gd name="connsiteY1-20" fmla="*/ 0 h 804826"/>
                <a:gd name="connsiteX2-21" fmla="*/ 1793112 w 1793112"/>
                <a:gd name="connsiteY2-22" fmla="*/ 799432 h 804826"/>
                <a:gd name="connsiteX3-23" fmla="*/ 0 w 1793112"/>
                <a:gd name="connsiteY3-24" fmla="*/ 804826 h 8048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93112" h="804826">
                  <a:moveTo>
                    <a:pt x="0" y="804826"/>
                  </a:moveTo>
                  <a:lnTo>
                    <a:pt x="466633" y="0"/>
                  </a:lnTo>
                  <a:lnTo>
                    <a:pt x="1793112" y="799432"/>
                  </a:lnTo>
                  <a:lnTo>
                    <a:pt x="0" y="804826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333824" y="459561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>
              <a:stCxn id="16" idx="7"/>
            </p:cNvCxnSpPr>
            <p:nvPr/>
          </p:nvCxnSpPr>
          <p:spPr>
            <a:xfrm flipV="1">
              <a:off x="3372848" y="4290821"/>
              <a:ext cx="1232563" cy="31149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584932" y="4272723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3867149" y="4584996"/>
              <a:ext cx="889220" cy="1524954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30" idx="1"/>
            </p:cNvCxnSpPr>
            <p:nvPr/>
          </p:nvCxnSpPr>
          <p:spPr>
            <a:xfrm flipH="1" flipV="1">
              <a:off x="3515359" y="4917416"/>
              <a:ext cx="330288" cy="1187970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3538220" y="4894557"/>
              <a:ext cx="1692139" cy="475776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6" idx="1"/>
              <a:endCxn id="18" idx="5"/>
            </p:cNvCxnSpPr>
            <p:nvPr/>
          </p:nvCxnSpPr>
          <p:spPr>
            <a:xfrm flipH="1" flipV="1">
              <a:off x="4623956" y="4311747"/>
              <a:ext cx="588881" cy="104242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30" idx="7"/>
              <a:endCxn id="26" idx="3"/>
            </p:cNvCxnSpPr>
            <p:nvPr/>
          </p:nvCxnSpPr>
          <p:spPr>
            <a:xfrm flipV="1">
              <a:off x="3877976" y="5386499"/>
              <a:ext cx="1334861" cy="718887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4999835" y="5918019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476857" y="5153904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206142" y="5347475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1"/>
            <p:cNvSpPr/>
            <p:nvPr/>
          </p:nvSpPr>
          <p:spPr>
            <a:xfrm>
              <a:off x="3846920" y="6116559"/>
              <a:ext cx="560392" cy="1135731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  <a:gd name="connsiteX0-25" fmla="*/ 0 w 579442"/>
                <a:gd name="connsiteY0-26" fmla="*/ 557087 h 557087"/>
                <a:gd name="connsiteX1-27" fmla="*/ 211934 w 579442"/>
                <a:gd name="connsiteY1-28" fmla="*/ 0 h 557087"/>
                <a:gd name="connsiteX2-29" fmla="*/ 579442 w 579442"/>
                <a:gd name="connsiteY2-30" fmla="*/ 273719 h 557087"/>
                <a:gd name="connsiteX3-31" fmla="*/ 0 w 579442"/>
                <a:gd name="connsiteY3-32" fmla="*/ 557087 h 557087"/>
                <a:gd name="connsiteX0-33" fmla="*/ 0 w 758036"/>
                <a:gd name="connsiteY0-34" fmla="*/ 557087 h 557087"/>
                <a:gd name="connsiteX1-35" fmla="*/ 211934 w 758036"/>
                <a:gd name="connsiteY1-36" fmla="*/ 0 h 557087"/>
                <a:gd name="connsiteX2-37" fmla="*/ 758036 w 758036"/>
                <a:gd name="connsiteY2-38" fmla="*/ 164181 h 557087"/>
                <a:gd name="connsiteX3-39" fmla="*/ 0 w 758036"/>
                <a:gd name="connsiteY3-40" fmla="*/ 557087 h 557087"/>
                <a:gd name="connsiteX0-41" fmla="*/ 0 w 569917"/>
                <a:gd name="connsiteY0-42" fmla="*/ 1145256 h 1145256"/>
                <a:gd name="connsiteX1-43" fmla="*/ 23815 w 569917"/>
                <a:gd name="connsiteY1-44" fmla="*/ 0 h 1145256"/>
                <a:gd name="connsiteX2-45" fmla="*/ 569917 w 569917"/>
                <a:gd name="connsiteY2-46" fmla="*/ 164181 h 1145256"/>
                <a:gd name="connsiteX3-47" fmla="*/ 0 w 569917"/>
                <a:gd name="connsiteY3-48" fmla="*/ 1145256 h 1145256"/>
                <a:gd name="connsiteX0-49" fmla="*/ 0 w 560392"/>
                <a:gd name="connsiteY0-50" fmla="*/ 1135731 h 1135731"/>
                <a:gd name="connsiteX1-51" fmla="*/ 14290 w 560392"/>
                <a:gd name="connsiteY1-52" fmla="*/ 0 h 1135731"/>
                <a:gd name="connsiteX2-53" fmla="*/ 560392 w 560392"/>
                <a:gd name="connsiteY2-54" fmla="*/ 164181 h 1135731"/>
                <a:gd name="connsiteX3-55" fmla="*/ 0 w 560392"/>
                <a:gd name="connsiteY3-56" fmla="*/ 1135731 h 11357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60392" h="1135731">
                  <a:moveTo>
                    <a:pt x="0" y="1135731"/>
                  </a:moveTo>
                  <a:lnTo>
                    <a:pt x="14290" y="0"/>
                  </a:lnTo>
                  <a:lnTo>
                    <a:pt x="560392" y="164181"/>
                  </a:lnTo>
                  <a:lnTo>
                    <a:pt x="0" y="1135731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832756" y="723603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58"/>
            <p:cNvSpPr/>
            <p:nvPr/>
          </p:nvSpPr>
          <p:spPr>
            <a:xfrm>
              <a:off x="3866500" y="5939814"/>
              <a:ext cx="1147764" cy="34837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47764" h="348379">
                  <a:moveTo>
                    <a:pt x="0" y="181691"/>
                  </a:moveTo>
                  <a:lnTo>
                    <a:pt x="1147764" y="0"/>
                  </a:lnTo>
                  <a:lnTo>
                    <a:pt x="547688" y="348379"/>
                  </a:lnTo>
                  <a:lnTo>
                    <a:pt x="0" y="181691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38952" y="6098691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384289" y="6274857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491063" y="5794987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2"/>
          <a:stretch>
            <a:fillRect/>
          </a:stretch>
        </p:blipFill>
        <p:spPr>
          <a:xfrm>
            <a:off x="0" y="0"/>
            <a:ext cx="12192000" cy="26510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866900"/>
            <a:ext cx="12192000" cy="3000375"/>
          </a:xfrm>
          <a:prstGeom prst="rect">
            <a:avLst/>
          </a:prstGeom>
          <a:solidFill>
            <a:srgbClr val="206AD7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34374" y="1866900"/>
            <a:ext cx="3857626" cy="3000375"/>
          </a:xfrm>
          <a:custGeom>
            <a:avLst/>
            <a:gdLst>
              <a:gd name="connsiteX0" fmla="*/ 0 w 3219451"/>
              <a:gd name="connsiteY0" fmla="*/ 0 h 2990850"/>
              <a:gd name="connsiteX1" fmla="*/ 3219451 w 3219451"/>
              <a:gd name="connsiteY1" fmla="*/ 0 h 2990850"/>
              <a:gd name="connsiteX2" fmla="*/ 3219451 w 3219451"/>
              <a:gd name="connsiteY2" fmla="*/ 2990850 h 2990850"/>
              <a:gd name="connsiteX3" fmla="*/ 0 w 3219451"/>
              <a:gd name="connsiteY3" fmla="*/ 2990850 h 2990850"/>
              <a:gd name="connsiteX4" fmla="*/ 0 w 3219451"/>
              <a:gd name="connsiteY4" fmla="*/ 0 h 2990850"/>
              <a:gd name="connsiteX0-1" fmla="*/ 581025 w 3219451"/>
              <a:gd name="connsiteY0-2" fmla="*/ 9525 h 2990850"/>
              <a:gd name="connsiteX1-3" fmla="*/ 3219451 w 3219451"/>
              <a:gd name="connsiteY1-4" fmla="*/ 0 h 2990850"/>
              <a:gd name="connsiteX2-5" fmla="*/ 3219451 w 3219451"/>
              <a:gd name="connsiteY2-6" fmla="*/ 2990850 h 2990850"/>
              <a:gd name="connsiteX3-7" fmla="*/ 0 w 3219451"/>
              <a:gd name="connsiteY3-8" fmla="*/ 2990850 h 2990850"/>
              <a:gd name="connsiteX4-9" fmla="*/ 581025 w 3219451"/>
              <a:gd name="connsiteY4-10" fmla="*/ 9525 h 2990850"/>
              <a:gd name="connsiteX0-11" fmla="*/ 1219200 w 3857626"/>
              <a:gd name="connsiteY0-12" fmla="*/ 9525 h 3000375"/>
              <a:gd name="connsiteX1-13" fmla="*/ 3857626 w 3857626"/>
              <a:gd name="connsiteY1-14" fmla="*/ 0 h 3000375"/>
              <a:gd name="connsiteX2-15" fmla="*/ 3857626 w 3857626"/>
              <a:gd name="connsiteY2-16" fmla="*/ 2990850 h 3000375"/>
              <a:gd name="connsiteX3-17" fmla="*/ 0 w 3857626"/>
              <a:gd name="connsiteY3-18" fmla="*/ 3000375 h 3000375"/>
              <a:gd name="connsiteX4-19" fmla="*/ 1219200 w 3857626"/>
              <a:gd name="connsiteY4-20" fmla="*/ 9525 h 30003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57626" h="3000375">
                <a:moveTo>
                  <a:pt x="1219200" y="9525"/>
                </a:moveTo>
                <a:lnTo>
                  <a:pt x="3857626" y="0"/>
                </a:lnTo>
                <a:lnTo>
                  <a:pt x="3857626" y="2990850"/>
                </a:lnTo>
                <a:lnTo>
                  <a:pt x="0" y="3000375"/>
                </a:lnTo>
                <a:lnTo>
                  <a:pt x="1219200" y="9525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26"/>
          <p:cNvSpPr txBox="1">
            <a:spLocks noChangeArrowheads="1"/>
          </p:cNvSpPr>
          <p:nvPr/>
        </p:nvSpPr>
        <p:spPr bwMode="auto">
          <a:xfrm>
            <a:off x="2200076" y="2731770"/>
            <a:ext cx="398272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平台概述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8"/>
          <p:cNvSpPr txBox="1">
            <a:spLocks noChangeArrowheads="1"/>
          </p:cNvSpPr>
          <p:nvPr/>
        </p:nvSpPr>
        <p:spPr bwMode="auto">
          <a:xfrm>
            <a:off x="9684590" y="2731590"/>
            <a:ext cx="174541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9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6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640" y="183504"/>
            <a:ext cx="3040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平台概述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Content Placeholder 2"/>
          <p:cNvSpPr txBox="1"/>
          <p:nvPr/>
        </p:nvSpPr>
        <p:spPr>
          <a:xfrm>
            <a:off x="3387395" y="2109131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30000"/>
              </a:lnSpc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监控、巡检、业务一体化视图、大屏展示、自定义视图展示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3387090" y="3018155"/>
            <a:ext cx="8134350" cy="768985"/>
          </a:xfrm>
          <a:prstGeom prst="rect">
            <a:avLst/>
          </a:prstGeom>
        </p:spPr>
        <p:txBody>
          <a:bodyPr vert="horz" lIns="121682" tIns="60841" rIns="121682" bIns="60841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30000"/>
              </a:lnSpc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模型中心：日志异常定位；指标抽取；机器指标定位；数据预测等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数据接入：数据对接、流式分析、离线分析、存储、分析、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告警、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预警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387394" y="4070934"/>
            <a:ext cx="8134045" cy="588645"/>
          </a:xfrm>
          <a:prstGeom prst="rect">
            <a:avLst/>
          </a:prstGeom>
        </p:spPr>
        <p:txBody>
          <a:bodyPr vert="horz" lIns="121682" tIns="60841" rIns="121682" bIns="60841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30000"/>
              </a:lnSpc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基础层监控、日志监控、业务性能监控、应用性能监控、网络性能监控等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3387090" y="4900930"/>
            <a:ext cx="8134350" cy="899795"/>
          </a:xfrm>
          <a:prstGeom prst="rect">
            <a:avLst/>
          </a:prstGeom>
        </p:spPr>
        <p:txBody>
          <a:bodyPr vert="horz" lIns="121682" tIns="60841" rIns="121682" bIns="6084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30000"/>
              </a:lnSpc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基础：机房动环、服务器、虚拟化、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存储、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网络及安全设备、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数据库、中间件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业务：税务行业业务系统（电子税务局、税库银、核心征管等）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089312" y="1991913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206AD7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089312" y="2964135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16075" y="322135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运维中台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089312" y="3936356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206AD7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16075" y="4205605"/>
            <a:ext cx="1224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监控领域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089312" y="4908578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16075" y="5168900"/>
            <a:ext cx="1224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被管对象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6075" y="2219325"/>
            <a:ext cx="122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统一展示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640" y="183504"/>
            <a:ext cx="3040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平台架构图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运维中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786448"/>
            <a:ext cx="10607040" cy="5925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600406" y="3725140"/>
            <a:ext cx="3186039" cy="3009035"/>
            <a:chOff x="3333824" y="4272723"/>
            <a:chExt cx="3186039" cy="3009035"/>
          </a:xfrm>
        </p:grpSpPr>
        <p:sp>
          <p:nvSpPr>
            <p:cNvPr id="12" name="等腰三角形 58"/>
            <p:cNvSpPr/>
            <p:nvPr/>
          </p:nvSpPr>
          <p:spPr>
            <a:xfrm>
              <a:off x="3852971" y="5941340"/>
              <a:ext cx="1162051" cy="130722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  <a:gd name="connsiteX0-49" fmla="*/ 452437 w 1600201"/>
                <a:gd name="connsiteY0-50" fmla="*/ 181691 h 732554"/>
                <a:gd name="connsiteX1-51" fmla="*/ 1600201 w 1600201"/>
                <a:gd name="connsiteY1-52" fmla="*/ 0 h 732554"/>
                <a:gd name="connsiteX2-53" fmla="*/ 0 w 1600201"/>
                <a:gd name="connsiteY2-54" fmla="*/ 732554 h 732554"/>
                <a:gd name="connsiteX3-55" fmla="*/ 452437 w 1600201"/>
                <a:gd name="connsiteY3-56" fmla="*/ 181691 h 732554"/>
                <a:gd name="connsiteX0-57" fmla="*/ 547687 w 1600201"/>
                <a:gd name="connsiteY0-58" fmla="*/ 0 h 957263"/>
                <a:gd name="connsiteX1-59" fmla="*/ 1600201 w 1600201"/>
                <a:gd name="connsiteY1-60" fmla="*/ 224709 h 957263"/>
                <a:gd name="connsiteX2-61" fmla="*/ 0 w 1600201"/>
                <a:gd name="connsiteY2-62" fmla="*/ 957263 h 957263"/>
                <a:gd name="connsiteX3-63" fmla="*/ 547687 w 1600201"/>
                <a:gd name="connsiteY3-64" fmla="*/ 0 h 957263"/>
                <a:gd name="connsiteX0-65" fmla="*/ 547687 w 1162051"/>
                <a:gd name="connsiteY0-66" fmla="*/ 349966 h 1307229"/>
                <a:gd name="connsiteX1-67" fmla="*/ 1162051 w 1162051"/>
                <a:gd name="connsiteY1-68" fmla="*/ 0 h 1307229"/>
                <a:gd name="connsiteX2-69" fmla="*/ 0 w 1162051"/>
                <a:gd name="connsiteY2-70" fmla="*/ 1307229 h 1307229"/>
                <a:gd name="connsiteX3-71" fmla="*/ 547687 w 1162051"/>
                <a:gd name="connsiteY3-72" fmla="*/ 349966 h 1307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62051" h="1307229">
                  <a:moveTo>
                    <a:pt x="547687" y="349966"/>
                  </a:moveTo>
                  <a:lnTo>
                    <a:pt x="1162051" y="0"/>
                  </a:lnTo>
                  <a:lnTo>
                    <a:pt x="0" y="1307229"/>
                  </a:lnTo>
                  <a:lnTo>
                    <a:pt x="547687" y="349966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"/>
            <p:cNvSpPr/>
            <p:nvPr/>
          </p:nvSpPr>
          <p:spPr>
            <a:xfrm>
              <a:off x="5022140" y="5375663"/>
              <a:ext cx="1474792" cy="557087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74792" h="557087">
                  <a:moveTo>
                    <a:pt x="0" y="557087"/>
                  </a:moveTo>
                  <a:lnTo>
                    <a:pt x="211934" y="0"/>
                  </a:lnTo>
                  <a:lnTo>
                    <a:pt x="1474792" y="433262"/>
                  </a:lnTo>
                  <a:lnTo>
                    <a:pt x="0" y="557087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58"/>
            <p:cNvSpPr/>
            <p:nvPr/>
          </p:nvSpPr>
          <p:spPr>
            <a:xfrm>
              <a:off x="5241892" y="5165173"/>
              <a:ext cx="1245394" cy="641273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5394" h="641273">
                  <a:moveTo>
                    <a:pt x="0" y="203123"/>
                  </a:moveTo>
                  <a:lnTo>
                    <a:pt x="250032" y="0"/>
                  </a:lnTo>
                  <a:lnTo>
                    <a:pt x="1245394" y="641273"/>
                  </a:lnTo>
                  <a:lnTo>
                    <a:pt x="0" y="203123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34"/>
            <p:cNvSpPr/>
            <p:nvPr/>
          </p:nvSpPr>
          <p:spPr>
            <a:xfrm rot="7233140">
              <a:off x="3761347" y="5141123"/>
              <a:ext cx="1793112" cy="804826"/>
            </a:xfrm>
            <a:custGeom>
              <a:avLst/>
              <a:gdLst>
                <a:gd name="connsiteX0" fmla="*/ 0 w 1634073"/>
                <a:gd name="connsiteY0" fmla="*/ 702844 h 702844"/>
                <a:gd name="connsiteX1" fmla="*/ 412538 w 1634073"/>
                <a:gd name="connsiteY1" fmla="*/ 0 h 702844"/>
                <a:gd name="connsiteX2" fmla="*/ 1634073 w 1634073"/>
                <a:gd name="connsiteY2" fmla="*/ 702844 h 702844"/>
                <a:gd name="connsiteX3" fmla="*/ 0 w 1634073"/>
                <a:gd name="connsiteY3" fmla="*/ 702844 h 702844"/>
                <a:gd name="connsiteX0-1" fmla="*/ 0 w 1767688"/>
                <a:gd name="connsiteY0-2" fmla="*/ 807522 h 807522"/>
                <a:gd name="connsiteX1-3" fmla="*/ 546153 w 1767688"/>
                <a:gd name="connsiteY1-4" fmla="*/ 0 h 807522"/>
                <a:gd name="connsiteX2-5" fmla="*/ 1767688 w 1767688"/>
                <a:gd name="connsiteY2-6" fmla="*/ 702844 h 807522"/>
                <a:gd name="connsiteX3-7" fmla="*/ 0 w 1767688"/>
                <a:gd name="connsiteY3-8" fmla="*/ 807522 h 807522"/>
                <a:gd name="connsiteX0-9" fmla="*/ 0 w 1793112"/>
                <a:gd name="connsiteY0-10" fmla="*/ 807522 h 807522"/>
                <a:gd name="connsiteX1-11" fmla="*/ 546153 w 1793112"/>
                <a:gd name="connsiteY1-12" fmla="*/ 0 h 807522"/>
                <a:gd name="connsiteX2-13" fmla="*/ 1793112 w 1793112"/>
                <a:gd name="connsiteY2-14" fmla="*/ 802128 h 807522"/>
                <a:gd name="connsiteX3-15" fmla="*/ 0 w 1793112"/>
                <a:gd name="connsiteY3-16" fmla="*/ 807522 h 807522"/>
                <a:gd name="connsiteX0-17" fmla="*/ 0 w 1793112"/>
                <a:gd name="connsiteY0-18" fmla="*/ 804826 h 804826"/>
                <a:gd name="connsiteX1-19" fmla="*/ 466633 w 1793112"/>
                <a:gd name="connsiteY1-20" fmla="*/ 0 h 804826"/>
                <a:gd name="connsiteX2-21" fmla="*/ 1793112 w 1793112"/>
                <a:gd name="connsiteY2-22" fmla="*/ 799432 h 804826"/>
                <a:gd name="connsiteX3-23" fmla="*/ 0 w 1793112"/>
                <a:gd name="connsiteY3-24" fmla="*/ 804826 h 8048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93112" h="804826">
                  <a:moveTo>
                    <a:pt x="0" y="804826"/>
                  </a:moveTo>
                  <a:lnTo>
                    <a:pt x="466633" y="0"/>
                  </a:lnTo>
                  <a:lnTo>
                    <a:pt x="1793112" y="799432"/>
                  </a:lnTo>
                  <a:lnTo>
                    <a:pt x="0" y="804826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333824" y="459561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>
              <a:stCxn id="16" idx="7"/>
            </p:cNvCxnSpPr>
            <p:nvPr/>
          </p:nvCxnSpPr>
          <p:spPr>
            <a:xfrm flipV="1">
              <a:off x="3372848" y="4290821"/>
              <a:ext cx="1232563" cy="31149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584932" y="4272723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3867149" y="4584996"/>
              <a:ext cx="889220" cy="1524954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30" idx="1"/>
            </p:cNvCxnSpPr>
            <p:nvPr/>
          </p:nvCxnSpPr>
          <p:spPr>
            <a:xfrm flipH="1" flipV="1">
              <a:off x="3515359" y="4917416"/>
              <a:ext cx="330288" cy="1187970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3538220" y="4894557"/>
              <a:ext cx="1692139" cy="475776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6" idx="1"/>
              <a:endCxn id="18" idx="5"/>
            </p:cNvCxnSpPr>
            <p:nvPr/>
          </p:nvCxnSpPr>
          <p:spPr>
            <a:xfrm flipH="1" flipV="1">
              <a:off x="4623956" y="4311747"/>
              <a:ext cx="588881" cy="1042423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30" idx="7"/>
              <a:endCxn id="26" idx="3"/>
            </p:cNvCxnSpPr>
            <p:nvPr/>
          </p:nvCxnSpPr>
          <p:spPr>
            <a:xfrm flipV="1">
              <a:off x="3877976" y="5386499"/>
              <a:ext cx="1334861" cy="718887"/>
            </a:xfrm>
            <a:prstGeom prst="line">
              <a:avLst/>
            </a:prstGeom>
            <a:ln w="6350">
              <a:solidFill>
                <a:srgbClr val="C7C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4999835" y="5918019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476857" y="5153904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206142" y="5347475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1"/>
            <p:cNvSpPr/>
            <p:nvPr/>
          </p:nvSpPr>
          <p:spPr>
            <a:xfrm>
              <a:off x="3846920" y="6116559"/>
              <a:ext cx="560392" cy="1135731"/>
            </a:xfrm>
            <a:custGeom>
              <a:avLst/>
              <a:gdLst>
                <a:gd name="connsiteX0" fmla="*/ 0 w 1141417"/>
                <a:gd name="connsiteY0" fmla="*/ 877762 h 877762"/>
                <a:gd name="connsiteX1" fmla="*/ 570709 w 1141417"/>
                <a:gd name="connsiteY1" fmla="*/ 0 h 877762"/>
                <a:gd name="connsiteX2" fmla="*/ 1141417 w 1141417"/>
                <a:gd name="connsiteY2" fmla="*/ 877762 h 877762"/>
                <a:gd name="connsiteX3" fmla="*/ 0 w 1141417"/>
                <a:gd name="connsiteY3" fmla="*/ 877762 h 877762"/>
                <a:gd name="connsiteX0-1" fmla="*/ 0 w 1833567"/>
                <a:gd name="connsiteY0-2" fmla="*/ 877762 h 877762"/>
                <a:gd name="connsiteX1-3" fmla="*/ 570709 w 1833567"/>
                <a:gd name="connsiteY1-4" fmla="*/ 0 h 877762"/>
                <a:gd name="connsiteX2-5" fmla="*/ 1833567 w 1833567"/>
                <a:gd name="connsiteY2-6" fmla="*/ 433262 h 877762"/>
                <a:gd name="connsiteX3-7" fmla="*/ 0 w 1833567"/>
                <a:gd name="connsiteY3-8" fmla="*/ 877762 h 877762"/>
                <a:gd name="connsiteX0-9" fmla="*/ 0 w 1268417"/>
                <a:gd name="connsiteY0-10" fmla="*/ 426912 h 433262"/>
                <a:gd name="connsiteX1-11" fmla="*/ 5559 w 1268417"/>
                <a:gd name="connsiteY1-12" fmla="*/ 0 h 433262"/>
                <a:gd name="connsiteX2-13" fmla="*/ 1268417 w 1268417"/>
                <a:gd name="connsiteY2-14" fmla="*/ 433262 h 433262"/>
                <a:gd name="connsiteX3-15" fmla="*/ 0 w 1268417"/>
                <a:gd name="connsiteY3-16" fmla="*/ 426912 h 433262"/>
                <a:gd name="connsiteX0-17" fmla="*/ 0 w 1474792"/>
                <a:gd name="connsiteY0-18" fmla="*/ 557087 h 557087"/>
                <a:gd name="connsiteX1-19" fmla="*/ 211934 w 1474792"/>
                <a:gd name="connsiteY1-20" fmla="*/ 0 h 557087"/>
                <a:gd name="connsiteX2-21" fmla="*/ 1474792 w 1474792"/>
                <a:gd name="connsiteY2-22" fmla="*/ 433262 h 557087"/>
                <a:gd name="connsiteX3-23" fmla="*/ 0 w 1474792"/>
                <a:gd name="connsiteY3-24" fmla="*/ 557087 h 557087"/>
                <a:gd name="connsiteX0-25" fmla="*/ 0 w 579442"/>
                <a:gd name="connsiteY0-26" fmla="*/ 557087 h 557087"/>
                <a:gd name="connsiteX1-27" fmla="*/ 211934 w 579442"/>
                <a:gd name="connsiteY1-28" fmla="*/ 0 h 557087"/>
                <a:gd name="connsiteX2-29" fmla="*/ 579442 w 579442"/>
                <a:gd name="connsiteY2-30" fmla="*/ 273719 h 557087"/>
                <a:gd name="connsiteX3-31" fmla="*/ 0 w 579442"/>
                <a:gd name="connsiteY3-32" fmla="*/ 557087 h 557087"/>
                <a:gd name="connsiteX0-33" fmla="*/ 0 w 758036"/>
                <a:gd name="connsiteY0-34" fmla="*/ 557087 h 557087"/>
                <a:gd name="connsiteX1-35" fmla="*/ 211934 w 758036"/>
                <a:gd name="connsiteY1-36" fmla="*/ 0 h 557087"/>
                <a:gd name="connsiteX2-37" fmla="*/ 758036 w 758036"/>
                <a:gd name="connsiteY2-38" fmla="*/ 164181 h 557087"/>
                <a:gd name="connsiteX3-39" fmla="*/ 0 w 758036"/>
                <a:gd name="connsiteY3-40" fmla="*/ 557087 h 557087"/>
                <a:gd name="connsiteX0-41" fmla="*/ 0 w 569917"/>
                <a:gd name="connsiteY0-42" fmla="*/ 1145256 h 1145256"/>
                <a:gd name="connsiteX1-43" fmla="*/ 23815 w 569917"/>
                <a:gd name="connsiteY1-44" fmla="*/ 0 h 1145256"/>
                <a:gd name="connsiteX2-45" fmla="*/ 569917 w 569917"/>
                <a:gd name="connsiteY2-46" fmla="*/ 164181 h 1145256"/>
                <a:gd name="connsiteX3-47" fmla="*/ 0 w 569917"/>
                <a:gd name="connsiteY3-48" fmla="*/ 1145256 h 1145256"/>
                <a:gd name="connsiteX0-49" fmla="*/ 0 w 560392"/>
                <a:gd name="connsiteY0-50" fmla="*/ 1135731 h 1135731"/>
                <a:gd name="connsiteX1-51" fmla="*/ 14290 w 560392"/>
                <a:gd name="connsiteY1-52" fmla="*/ 0 h 1135731"/>
                <a:gd name="connsiteX2-53" fmla="*/ 560392 w 560392"/>
                <a:gd name="connsiteY2-54" fmla="*/ 164181 h 1135731"/>
                <a:gd name="connsiteX3-55" fmla="*/ 0 w 560392"/>
                <a:gd name="connsiteY3-56" fmla="*/ 1135731 h 11357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60392" h="1135731">
                  <a:moveTo>
                    <a:pt x="0" y="1135731"/>
                  </a:moveTo>
                  <a:lnTo>
                    <a:pt x="14290" y="0"/>
                  </a:lnTo>
                  <a:lnTo>
                    <a:pt x="560392" y="164181"/>
                  </a:lnTo>
                  <a:lnTo>
                    <a:pt x="0" y="1135731"/>
                  </a:lnTo>
                  <a:close/>
                </a:path>
              </a:pathLst>
            </a:custGeom>
            <a:solidFill>
              <a:srgbClr val="EDEEEF"/>
            </a:solidFill>
            <a:ln>
              <a:solidFill>
                <a:srgbClr val="E4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832756" y="7236039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58"/>
            <p:cNvSpPr/>
            <p:nvPr/>
          </p:nvSpPr>
          <p:spPr>
            <a:xfrm>
              <a:off x="3866500" y="5939814"/>
              <a:ext cx="1147764" cy="348379"/>
            </a:xfrm>
            <a:custGeom>
              <a:avLst/>
              <a:gdLst>
                <a:gd name="connsiteX0" fmla="*/ 0 w 628650"/>
                <a:gd name="connsiteY0" fmla="*/ 215029 h 215029"/>
                <a:gd name="connsiteX1" fmla="*/ 314325 w 628650"/>
                <a:gd name="connsiteY1" fmla="*/ 0 h 215029"/>
                <a:gd name="connsiteX2" fmla="*/ 628650 w 628650"/>
                <a:gd name="connsiteY2" fmla="*/ 215029 h 215029"/>
                <a:gd name="connsiteX3" fmla="*/ 0 w 628650"/>
                <a:gd name="connsiteY3" fmla="*/ 215029 h 215029"/>
                <a:gd name="connsiteX0-1" fmla="*/ 14287 w 642937"/>
                <a:gd name="connsiteY0-2" fmla="*/ 186454 h 186454"/>
                <a:gd name="connsiteX1-3" fmla="*/ 0 w 642937"/>
                <a:gd name="connsiteY1-4" fmla="*/ 0 h 186454"/>
                <a:gd name="connsiteX2-5" fmla="*/ 642937 w 642937"/>
                <a:gd name="connsiteY2-6" fmla="*/ 186454 h 186454"/>
                <a:gd name="connsiteX3-7" fmla="*/ 14287 w 642937"/>
                <a:gd name="connsiteY3-8" fmla="*/ 186454 h 186454"/>
                <a:gd name="connsiteX0-9" fmla="*/ 14287 w 995362"/>
                <a:gd name="connsiteY0-10" fmla="*/ 186454 h 641273"/>
                <a:gd name="connsiteX1-11" fmla="*/ 0 w 995362"/>
                <a:gd name="connsiteY1-12" fmla="*/ 0 h 641273"/>
                <a:gd name="connsiteX2-13" fmla="*/ 995362 w 995362"/>
                <a:gd name="connsiteY2-14" fmla="*/ 641273 h 641273"/>
                <a:gd name="connsiteX3-15" fmla="*/ 14287 w 995362"/>
                <a:gd name="connsiteY3-16" fmla="*/ 186454 h 641273"/>
                <a:gd name="connsiteX0-17" fmla="*/ 0 w 1245394"/>
                <a:gd name="connsiteY0-18" fmla="*/ 203123 h 641273"/>
                <a:gd name="connsiteX1-19" fmla="*/ 250032 w 1245394"/>
                <a:gd name="connsiteY1-20" fmla="*/ 0 h 641273"/>
                <a:gd name="connsiteX2-21" fmla="*/ 1245394 w 1245394"/>
                <a:gd name="connsiteY2-22" fmla="*/ 641273 h 641273"/>
                <a:gd name="connsiteX3-23" fmla="*/ 0 w 1245394"/>
                <a:gd name="connsiteY3-24" fmla="*/ 203123 h 641273"/>
                <a:gd name="connsiteX0-25" fmla="*/ 0 w 1774032"/>
                <a:gd name="connsiteY0-26" fmla="*/ 112635 h 641273"/>
                <a:gd name="connsiteX1-27" fmla="*/ 778670 w 1774032"/>
                <a:gd name="connsiteY1-28" fmla="*/ 0 h 641273"/>
                <a:gd name="connsiteX2-29" fmla="*/ 1774032 w 1774032"/>
                <a:gd name="connsiteY2-30" fmla="*/ 641273 h 641273"/>
                <a:gd name="connsiteX3-31" fmla="*/ 0 w 1774032"/>
                <a:gd name="connsiteY3-32" fmla="*/ 112635 h 641273"/>
                <a:gd name="connsiteX0-33" fmla="*/ 0 w 1774032"/>
                <a:gd name="connsiteY0-34" fmla="*/ 181691 h 710329"/>
                <a:gd name="connsiteX1-35" fmla="*/ 1147764 w 1774032"/>
                <a:gd name="connsiteY1-36" fmla="*/ 0 h 710329"/>
                <a:gd name="connsiteX2-37" fmla="*/ 1774032 w 1774032"/>
                <a:gd name="connsiteY2-38" fmla="*/ 710329 h 710329"/>
                <a:gd name="connsiteX3-39" fmla="*/ 0 w 1774032"/>
                <a:gd name="connsiteY3-40" fmla="*/ 181691 h 710329"/>
                <a:gd name="connsiteX0-41" fmla="*/ 0 w 1147764"/>
                <a:gd name="connsiteY0-42" fmla="*/ 181691 h 348379"/>
                <a:gd name="connsiteX1-43" fmla="*/ 1147764 w 1147764"/>
                <a:gd name="connsiteY1-44" fmla="*/ 0 h 348379"/>
                <a:gd name="connsiteX2-45" fmla="*/ 547688 w 1147764"/>
                <a:gd name="connsiteY2-46" fmla="*/ 348379 h 348379"/>
                <a:gd name="connsiteX3-47" fmla="*/ 0 w 1147764"/>
                <a:gd name="connsiteY3-48" fmla="*/ 181691 h 3483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47764" h="348379">
                  <a:moveTo>
                    <a:pt x="0" y="181691"/>
                  </a:moveTo>
                  <a:lnTo>
                    <a:pt x="1147764" y="0"/>
                  </a:lnTo>
                  <a:lnTo>
                    <a:pt x="547688" y="348379"/>
                  </a:lnTo>
                  <a:lnTo>
                    <a:pt x="0" y="181691"/>
                  </a:lnTo>
                  <a:close/>
                </a:path>
              </a:pathLst>
            </a:custGeom>
            <a:solidFill>
              <a:srgbClr val="F2F2F2"/>
            </a:solidFill>
            <a:ln w="6350">
              <a:solidFill>
                <a:srgbClr val="E3E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38952" y="6098691"/>
              <a:ext cx="45719" cy="45719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384289" y="6274857"/>
              <a:ext cx="36000" cy="360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491063" y="5794987"/>
              <a:ext cx="28800" cy="28800"/>
            </a:xfrm>
            <a:prstGeom prst="ellipse">
              <a:avLst/>
            </a:prstGeom>
            <a:solidFill>
              <a:srgbClr val="C7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2"/>
          <a:stretch>
            <a:fillRect/>
          </a:stretch>
        </p:blipFill>
        <p:spPr>
          <a:xfrm>
            <a:off x="0" y="0"/>
            <a:ext cx="12192000" cy="26510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866900"/>
            <a:ext cx="12192000" cy="3000375"/>
          </a:xfrm>
          <a:prstGeom prst="rect">
            <a:avLst/>
          </a:prstGeom>
          <a:solidFill>
            <a:srgbClr val="206AD7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34374" y="1866900"/>
            <a:ext cx="3857626" cy="3000375"/>
          </a:xfrm>
          <a:custGeom>
            <a:avLst/>
            <a:gdLst>
              <a:gd name="connsiteX0" fmla="*/ 0 w 3219451"/>
              <a:gd name="connsiteY0" fmla="*/ 0 h 2990850"/>
              <a:gd name="connsiteX1" fmla="*/ 3219451 w 3219451"/>
              <a:gd name="connsiteY1" fmla="*/ 0 h 2990850"/>
              <a:gd name="connsiteX2" fmla="*/ 3219451 w 3219451"/>
              <a:gd name="connsiteY2" fmla="*/ 2990850 h 2990850"/>
              <a:gd name="connsiteX3" fmla="*/ 0 w 3219451"/>
              <a:gd name="connsiteY3" fmla="*/ 2990850 h 2990850"/>
              <a:gd name="connsiteX4" fmla="*/ 0 w 3219451"/>
              <a:gd name="connsiteY4" fmla="*/ 0 h 2990850"/>
              <a:gd name="connsiteX0-1" fmla="*/ 581025 w 3219451"/>
              <a:gd name="connsiteY0-2" fmla="*/ 9525 h 2990850"/>
              <a:gd name="connsiteX1-3" fmla="*/ 3219451 w 3219451"/>
              <a:gd name="connsiteY1-4" fmla="*/ 0 h 2990850"/>
              <a:gd name="connsiteX2-5" fmla="*/ 3219451 w 3219451"/>
              <a:gd name="connsiteY2-6" fmla="*/ 2990850 h 2990850"/>
              <a:gd name="connsiteX3-7" fmla="*/ 0 w 3219451"/>
              <a:gd name="connsiteY3-8" fmla="*/ 2990850 h 2990850"/>
              <a:gd name="connsiteX4-9" fmla="*/ 581025 w 3219451"/>
              <a:gd name="connsiteY4-10" fmla="*/ 9525 h 2990850"/>
              <a:gd name="connsiteX0-11" fmla="*/ 1219200 w 3857626"/>
              <a:gd name="connsiteY0-12" fmla="*/ 9525 h 3000375"/>
              <a:gd name="connsiteX1-13" fmla="*/ 3857626 w 3857626"/>
              <a:gd name="connsiteY1-14" fmla="*/ 0 h 3000375"/>
              <a:gd name="connsiteX2-15" fmla="*/ 3857626 w 3857626"/>
              <a:gd name="connsiteY2-16" fmla="*/ 2990850 h 3000375"/>
              <a:gd name="connsiteX3-17" fmla="*/ 0 w 3857626"/>
              <a:gd name="connsiteY3-18" fmla="*/ 3000375 h 3000375"/>
              <a:gd name="connsiteX4-19" fmla="*/ 1219200 w 3857626"/>
              <a:gd name="connsiteY4-20" fmla="*/ 9525 h 30003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57626" h="3000375">
                <a:moveTo>
                  <a:pt x="1219200" y="9525"/>
                </a:moveTo>
                <a:lnTo>
                  <a:pt x="3857626" y="0"/>
                </a:lnTo>
                <a:lnTo>
                  <a:pt x="3857626" y="2990850"/>
                </a:lnTo>
                <a:lnTo>
                  <a:pt x="0" y="3000375"/>
                </a:lnTo>
                <a:lnTo>
                  <a:pt x="1219200" y="9525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26"/>
          <p:cNvSpPr txBox="1">
            <a:spLocks noChangeArrowheads="1"/>
          </p:cNvSpPr>
          <p:nvPr/>
        </p:nvSpPr>
        <p:spPr bwMode="auto">
          <a:xfrm>
            <a:off x="2200275" y="2737485"/>
            <a:ext cx="613473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平台核心模块介绍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8"/>
          <p:cNvSpPr txBox="1">
            <a:spLocks noChangeArrowheads="1"/>
          </p:cNvSpPr>
          <p:nvPr/>
        </p:nvSpPr>
        <p:spPr bwMode="auto">
          <a:xfrm>
            <a:off x="9684590" y="2731590"/>
            <a:ext cx="174541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96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96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940435" y="183515"/>
            <a:ext cx="592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监控领域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基础监控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架构图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600" y="266700"/>
            <a:ext cx="525101" cy="295275"/>
            <a:chOff x="1695450" y="1057275"/>
            <a:chExt cx="711427" cy="400050"/>
          </a:xfrm>
        </p:grpSpPr>
        <p:sp>
          <p:nvSpPr>
            <p:cNvPr id="6" name="矩形 5"/>
            <p:cNvSpPr/>
            <p:nvPr/>
          </p:nvSpPr>
          <p:spPr>
            <a:xfrm rot="2620067">
              <a:off x="2006827" y="1057275"/>
              <a:ext cx="400050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620067">
              <a:off x="1695450" y="1057275"/>
              <a:ext cx="400050" cy="400050"/>
            </a:xfrm>
            <a:prstGeom prst="rect">
              <a:avLst/>
            </a:prstGeom>
            <a:solidFill>
              <a:srgbClr val="206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矩形 129"/>
          <p:cNvSpPr/>
          <p:nvPr/>
        </p:nvSpPr>
        <p:spPr>
          <a:xfrm>
            <a:off x="875665" y="4879975"/>
            <a:ext cx="6814820" cy="16821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875665" y="2656205"/>
            <a:ext cx="9465945" cy="167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8290560" y="4879975"/>
            <a:ext cx="3021330" cy="1682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875665" y="717550"/>
            <a:ext cx="10436225" cy="13754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4" name="上下箭头 133"/>
          <p:cNvSpPr/>
          <p:nvPr/>
        </p:nvSpPr>
        <p:spPr>
          <a:xfrm>
            <a:off x="1767840" y="4327525"/>
            <a:ext cx="180000" cy="540385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5" name="下箭头 134"/>
          <p:cNvSpPr/>
          <p:nvPr/>
        </p:nvSpPr>
        <p:spPr>
          <a:xfrm>
            <a:off x="8942070" y="4328160"/>
            <a:ext cx="180000" cy="55118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6" name="文本框 135"/>
          <p:cNvSpPr txBox="1"/>
          <p:nvPr/>
        </p:nvSpPr>
        <p:spPr>
          <a:xfrm>
            <a:off x="1958340" y="4413885"/>
            <a:ext cx="13601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KAFKA/HTTP</a:t>
            </a:r>
            <a:endParaRPr lang="zh-CN" altLang="en-US"/>
          </a:p>
        </p:txBody>
      </p:sp>
      <p:sp>
        <p:nvSpPr>
          <p:cNvPr id="137" name="圆角矩形 136"/>
          <p:cNvSpPr/>
          <p:nvPr/>
        </p:nvSpPr>
        <p:spPr>
          <a:xfrm>
            <a:off x="1184275" y="285559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配置模块</a:t>
            </a:r>
            <a:endParaRPr lang="zh-CN" altLang="en-US"/>
          </a:p>
        </p:txBody>
      </p:sp>
      <p:sp>
        <p:nvSpPr>
          <p:cNvPr id="138" name="圆角矩形 137"/>
          <p:cNvSpPr/>
          <p:nvPr/>
        </p:nvSpPr>
        <p:spPr>
          <a:xfrm>
            <a:off x="2961005" y="285559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预处理模块</a:t>
            </a:r>
            <a:endParaRPr lang="zh-CN" altLang="en-US"/>
          </a:p>
        </p:txBody>
      </p:sp>
      <p:sp>
        <p:nvSpPr>
          <p:cNvPr id="139" name="圆角矩形 138"/>
          <p:cNvSpPr/>
          <p:nvPr/>
        </p:nvSpPr>
        <p:spPr>
          <a:xfrm>
            <a:off x="4737735" y="285559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告警模块</a:t>
            </a:r>
            <a:endParaRPr lang="zh-CN" altLang="en-US"/>
          </a:p>
        </p:txBody>
      </p:sp>
      <p:sp>
        <p:nvSpPr>
          <p:cNvPr id="140" name="圆角矩形 139"/>
          <p:cNvSpPr/>
          <p:nvPr/>
        </p:nvSpPr>
        <p:spPr>
          <a:xfrm>
            <a:off x="6514465" y="285559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健康度模块</a:t>
            </a:r>
            <a:endParaRPr lang="zh-CN" altLang="en-US"/>
          </a:p>
        </p:txBody>
      </p:sp>
      <p:sp>
        <p:nvSpPr>
          <p:cNvPr id="141" name="圆角矩形 140"/>
          <p:cNvSpPr/>
          <p:nvPr/>
        </p:nvSpPr>
        <p:spPr>
          <a:xfrm>
            <a:off x="8291195" y="285559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订阅模块</a:t>
            </a:r>
            <a:endParaRPr lang="zh-CN" altLang="en-US"/>
          </a:p>
        </p:txBody>
      </p:sp>
      <p:sp>
        <p:nvSpPr>
          <p:cNvPr id="142" name="圆角矩形 141"/>
          <p:cNvSpPr/>
          <p:nvPr/>
        </p:nvSpPr>
        <p:spPr>
          <a:xfrm>
            <a:off x="1171575" y="343344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数据对接模块</a:t>
            </a:r>
            <a:endParaRPr lang="zh-CN" altLang="en-US"/>
          </a:p>
        </p:txBody>
      </p:sp>
      <p:sp>
        <p:nvSpPr>
          <p:cNvPr id="143" name="圆角矩形 142"/>
          <p:cNvSpPr/>
          <p:nvPr/>
        </p:nvSpPr>
        <p:spPr>
          <a:xfrm>
            <a:off x="2948305" y="343344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调度模块</a:t>
            </a:r>
            <a:endParaRPr lang="zh-CN" altLang="en-US"/>
          </a:p>
        </p:txBody>
      </p:sp>
      <p:sp>
        <p:nvSpPr>
          <p:cNvPr id="144" name="圆角矩形 143"/>
          <p:cNvSpPr/>
          <p:nvPr/>
        </p:nvSpPr>
        <p:spPr>
          <a:xfrm>
            <a:off x="4725035" y="343344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分析模块</a:t>
            </a:r>
            <a:endParaRPr lang="zh-CN" altLang="en-US"/>
          </a:p>
        </p:txBody>
      </p:sp>
      <p:sp>
        <p:nvSpPr>
          <p:cNvPr id="145" name="圆角矩形 144"/>
          <p:cNvSpPr/>
          <p:nvPr/>
        </p:nvSpPr>
        <p:spPr>
          <a:xfrm>
            <a:off x="6501765" y="343344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预警模块</a:t>
            </a:r>
            <a:endParaRPr lang="zh-CN" altLang="en-US"/>
          </a:p>
        </p:txBody>
      </p:sp>
      <p:sp>
        <p:nvSpPr>
          <p:cNvPr id="146" name="圆角矩形 145"/>
          <p:cNvSpPr/>
          <p:nvPr/>
        </p:nvSpPr>
        <p:spPr>
          <a:xfrm>
            <a:off x="8278495" y="3433445"/>
            <a:ext cx="1632585" cy="429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trap</a:t>
            </a:r>
            <a:r>
              <a:rPr lang="zh-CN" altLang="en-US"/>
              <a:t>模块</a:t>
            </a:r>
            <a:endParaRPr lang="zh-CN" altLang="en-US"/>
          </a:p>
        </p:txBody>
      </p:sp>
      <p:sp>
        <p:nvSpPr>
          <p:cNvPr id="147" name="文本框 146"/>
          <p:cNvSpPr txBox="1"/>
          <p:nvPr/>
        </p:nvSpPr>
        <p:spPr>
          <a:xfrm>
            <a:off x="875665" y="3959860"/>
            <a:ext cx="945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数据处理</a:t>
            </a:r>
            <a:endParaRPr lang="zh-CN" altLang="en-US"/>
          </a:p>
        </p:txBody>
      </p:sp>
      <p:sp>
        <p:nvSpPr>
          <p:cNvPr id="148" name="上箭头 147"/>
          <p:cNvSpPr/>
          <p:nvPr/>
        </p:nvSpPr>
        <p:spPr>
          <a:xfrm>
            <a:off x="10755630" y="2098675"/>
            <a:ext cx="180000" cy="2787015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9" name="文本框 148"/>
          <p:cNvSpPr txBox="1"/>
          <p:nvPr/>
        </p:nvSpPr>
        <p:spPr>
          <a:xfrm>
            <a:off x="876300" y="6193790"/>
            <a:ext cx="6814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数据采集</a:t>
            </a:r>
            <a:endParaRPr lang="zh-CN" altLang="en-US"/>
          </a:p>
        </p:txBody>
      </p:sp>
      <p:sp>
        <p:nvSpPr>
          <p:cNvPr id="150" name="文本框 149"/>
          <p:cNvSpPr txBox="1"/>
          <p:nvPr/>
        </p:nvSpPr>
        <p:spPr>
          <a:xfrm>
            <a:off x="8291195" y="6193790"/>
            <a:ext cx="302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数据存储</a:t>
            </a:r>
            <a:endParaRPr lang="zh-CN" altLang="en-US"/>
          </a:p>
        </p:txBody>
      </p:sp>
      <p:sp>
        <p:nvSpPr>
          <p:cNvPr id="151" name="圆角矩形 150"/>
          <p:cNvSpPr/>
          <p:nvPr/>
        </p:nvSpPr>
        <p:spPr>
          <a:xfrm>
            <a:off x="8409305" y="5703570"/>
            <a:ext cx="2765425" cy="42989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elaseicsearch</a:t>
            </a:r>
            <a:endParaRPr lang="en-US" altLang="zh-CN"/>
          </a:p>
        </p:txBody>
      </p:sp>
      <p:sp>
        <p:nvSpPr>
          <p:cNvPr id="152" name="圆角矩形 151"/>
          <p:cNvSpPr/>
          <p:nvPr/>
        </p:nvSpPr>
        <p:spPr>
          <a:xfrm>
            <a:off x="8409305" y="5125085"/>
            <a:ext cx="979805" cy="42989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influxdb</a:t>
            </a:r>
            <a:endParaRPr lang="en-US" altLang="zh-CN"/>
          </a:p>
        </p:txBody>
      </p:sp>
      <p:sp>
        <p:nvSpPr>
          <p:cNvPr id="153" name="圆角矩形 152"/>
          <p:cNvSpPr/>
          <p:nvPr/>
        </p:nvSpPr>
        <p:spPr>
          <a:xfrm>
            <a:off x="10341610" y="5107305"/>
            <a:ext cx="833120" cy="42989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mysql</a:t>
            </a:r>
            <a:endParaRPr lang="en-US" altLang="zh-CN"/>
          </a:p>
        </p:txBody>
      </p:sp>
      <p:sp>
        <p:nvSpPr>
          <p:cNvPr id="154" name="圆角矩形 153"/>
          <p:cNvSpPr/>
          <p:nvPr/>
        </p:nvSpPr>
        <p:spPr>
          <a:xfrm>
            <a:off x="9523095" y="5125085"/>
            <a:ext cx="698500" cy="42989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redis</a:t>
            </a:r>
            <a:endParaRPr lang="en-US" altLang="zh-CN"/>
          </a:p>
        </p:txBody>
      </p:sp>
      <p:grpSp>
        <p:nvGrpSpPr>
          <p:cNvPr id="155" name="组合 154"/>
          <p:cNvGrpSpPr/>
          <p:nvPr/>
        </p:nvGrpSpPr>
        <p:grpSpPr>
          <a:xfrm>
            <a:off x="1190625" y="5201285"/>
            <a:ext cx="1743075" cy="711200"/>
            <a:chOff x="4464" y="8173"/>
            <a:chExt cx="2745" cy="1120"/>
          </a:xfrm>
          <a:solidFill>
            <a:schemeClr val="accent4">
              <a:lumMod val="75000"/>
            </a:schemeClr>
          </a:solidFill>
        </p:grpSpPr>
        <p:sp>
          <p:nvSpPr>
            <p:cNvPr id="156" name="圆角矩形 155"/>
            <p:cNvSpPr/>
            <p:nvPr/>
          </p:nvSpPr>
          <p:spPr>
            <a:xfrm>
              <a:off x="4464" y="8173"/>
              <a:ext cx="2359" cy="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7" name="圆角矩形 156"/>
            <p:cNvSpPr/>
            <p:nvPr/>
          </p:nvSpPr>
          <p:spPr>
            <a:xfrm>
              <a:off x="4634" y="8366"/>
              <a:ext cx="2359" cy="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8" name="圆角矩形 157"/>
            <p:cNvSpPr/>
            <p:nvPr/>
          </p:nvSpPr>
          <p:spPr>
            <a:xfrm>
              <a:off x="4851" y="8539"/>
              <a:ext cx="2359" cy="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内网采集器</a:t>
              </a:r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3198495" y="5200650"/>
            <a:ext cx="1938655" cy="711200"/>
            <a:chOff x="4464" y="8173"/>
            <a:chExt cx="2745" cy="1120"/>
          </a:xfrm>
          <a:solidFill>
            <a:schemeClr val="accent4">
              <a:lumMod val="75000"/>
            </a:schemeClr>
          </a:solidFill>
        </p:grpSpPr>
        <p:sp>
          <p:nvSpPr>
            <p:cNvPr id="160" name="圆角矩形 159"/>
            <p:cNvSpPr/>
            <p:nvPr/>
          </p:nvSpPr>
          <p:spPr>
            <a:xfrm>
              <a:off x="4464" y="8173"/>
              <a:ext cx="2359" cy="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1" name="圆角矩形 160"/>
            <p:cNvSpPr/>
            <p:nvPr/>
          </p:nvSpPr>
          <p:spPr>
            <a:xfrm>
              <a:off x="4634" y="8366"/>
              <a:ext cx="2359" cy="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2" name="圆角矩形 161"/>
            <p:cNvSpPr/>
            <p:nvPr/>
          </p:nvSpPr>
          <p:spPr>
            <a:xfrm>
              <a:off x="4851" y="8539"/>
              <a:ext cx="2359" cy="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外联网采集器</a:t>
              </a:r>
              <a:endParaRPr lang="zh-CN" altLang="en-US"/>
            </a:p>
          </p:txBody>
        </p:sp>
      </p:grpSp>
      <p:cxnSp>
        <p:nvCxnSpPr>
          <p:cNvPr id="163" name="直接连接符 162"/>
          <p:cNvCxnSpPr/>
          <p:nvPr/>
        </p:nvCxnSpPr>
        <p:spPr>
          <a:xfrm>
            <a:off x="3065145" y="4959985"/>
            <a:ext cx="0" cy="130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>
            <a:off x="5401945" y="5200650"/>
            <a:ext cx="1938655" cy="711200"/>
            <a:chOff x="4464" y="8173"/>
            <a:chExt cx="2745" cy="1120"/>
          </a:xfrm>
          <a:solidFill>
            <a:schemeClr val="accent4">
              <a:lumMod val="75000"/>
            </a:schemeClr>
          </a:solidFill>
        </p:grpSpPr>
        <p:sp>
          <p:nvSpPr>
            <p:cNvPr id="165" name="圆角矩形 164"/>
            <p:cNvSpPr/>
            <p:nvPr/>
          </p:nvSpPr>
          <p:spPr>
            <a:xfrm>
              <a:off x="4464" y="8173"/>
              <a:ext cx="2359" cy="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4634" y="8366"/>
              <a:ext cx="2359" cy="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7" name="圆角矩形 166"/>
            <p:cNvSpPr/>
            <p:nvPr/>
          </p:nvSpPr>
          <p:spPr>
            <a:xfrm>
              <a:off x="4851" y="8539"/>
              <a:ext cx="2359" cy="7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互联网采集器</a:t>
              </a:r>
              <a:endParaRPr lang="zh-CN" altLang="en-US"/>
            </a:p>
          </p:txBody>
        </p:sp>
      </p:grpSp>
      <p:cxnSp>
        <p:nvCxnSpPr>
          <p:cNvPr id="168" name="直接连接符 167"/>
          <p:cNvCxnSpPr/>
          <p:nvPr/>
        </p:nvCxnSpPr>
        <p:spPr>
          <a:xfrm>
            <a:off x="5258435" y="4959985"/>
            <a:ext cx="0" cy="130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>
            <a:off x="3060700" y="4875530"/>
            <a:ext cx="5715" cy="169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 flipH="1">
            <a:off x="5246370" y="4875530"/>
            <a:ext cx="12065" cy="1686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/>
          <p:nvPr/>
        </p:nvCxnSpPr>
        <p:spPr>
          <a:xfrm flipH="1">
            <a:off x="2778760" y="5100955"/>
            <a:ext cx="564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箭头连接符 171"/>
          <p:cNvCxnSpPr/>
          <p:nvPr/>
        </p:nvCxnSpPr>
        <p:spPr>
          <a:xfrm flipH="1">
            <a:off x="4984750" y="5107305"/>
            <a:ext cx="564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圆角矩形 172"/>
          <p:cNvSpPr/>
          <p:nvPr/>
        </p:nvSpPr>
        <p:spPr>
          <a:xfrm>
            <a:off x="1324610" y="1417955"/>
            <a:ext cx="1632585" cy="42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注册中心</a:t>
            </a:r>
            <a:endParaRPr lang="zh-CN" altLang="en-US"/>
          </a:p>
        </p:txBody>
      </p:sp>
      <p:sp>
        <p:nvSpPr>
          <p:cNvPr id="174" name="圆角矩形 173"/>
          <p:cNvSpPr/>
          <p:nvPr/>
        </p:nvSpPr>
        <p:spPr>
          <a:xfrm>
            <a:off x="3323590" y="1417955"/>
            <a:ext cx="1632585" cy="42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用户中心</a:t>
            </a:r>
            <a:endParaRPr lang="zh-CN" altLang="en-US"/>
          </a:p>
        </p:txBody>
      </p:sp>
      <p:sp>
        <p:nvSpPr>
          <p:cNvPr id="175" name="圆角矩形 174"/>
          <p:cNvSpPr/>
          <p:nvPr/>
        </p:nvSpPr>
        <p:spPr>
          <a:xfrm>
            <a:off x="5322570" y="1417955"/>
            <a:ext cx="1632585" cy="42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认证中心</a:t>
            </a:r>
            <a:endParaRPr lang="zh-CN" altLang="en-US"/>
          </a:p>
        </p:txBody>
      </p:sp>
      <p:sp>
        <p:nvSpPr>
          <p:cNvPr id="176" name="圆角矩形 175"/>
          <p:cNvSpPr/>
          <p:nvPr/>
        </p:nvSpPr>
        <p:spPr>
          <a:xfrm>
            <a:off x="7321550" y="1417955"/>
            <a:ext cx="1632585" cy="42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网关</a:t>
            </a:r>
            <a:r>
              <a:rPr lang="en-US" altLang="zh-CN"/>
              <a:t>/</a:t>
            </a:r>
            <a:r>
              <a:rPr lang="zh-CN" altLang="en-US"/>
              <a:t>路由</a:t>
            </a:r>
            <a:endParaRPr lang="zh-CN" altLang="en-US"/>
          </a:p>
        </p:txBody>
      </p:sp>
      <p:sp>
        <p:nvSpPr>
          <p:cNvPr id="177" name="上箭头 176"/>
          <p:cNvSpPr/>
          <p:nvPr/>
        </p:nvSpPr>
        <p:spPr>
          <a:xfrm>
            <a:off x="5425440" y="2092960"/>
            <a:ext cx="180000" cy="563245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8" name="文本框 177"/>
          <p:cNvSpPr txBox="1"/>
          <p:nvPr/>
        </p:nvSpPr>
        <p:spPr>
          <a:xfrm>
            <a:off x="5584825" y="2190750"/>
            <a:ext cx="490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API</a:t>
            </a:r>
            <a:endParaRPr lang="en-US" altLang="zh-CN"/>
          </a:p>
        </p:txBody>
      </p:sp>
      <p:sp>
        <p:nvSpPr>
          <p:cNvPr id="179" name="圆角矩形 178"/>
          <p:cNvSpPr/>
          <p:nvPr/>
        </p:nvSpPr>
        <p:spPr>
          <a:xfrm>
            <a:off x="2324100" y="840740"/>
            <a:ext cx="1632585" cy="42989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监控展示端</a:t>
            </a:r>
            <a:endParaRPr lang="zh-CN" altLang="en-US"/>
          </a:p>
        </p:txBody>
      </p:sp>
      <p:sp>
        <p:nvSpPr>
          <p:cNvPr id="180" name="圆角矩形 179"/>
          <p:cNvSpPr/>
          <p:nvPr/>
        </p:nvSpPr>
        <p:spPr>
          <a:xfrm>
            <a:off x="8321040" y="840740"/>
            <a:ext cx="1632585" cy="42989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配置端</a:t>
            </a:r>
            <a:endParaRPr lang="zh-CN" altLang="en-US"/>
          </a:p>
        </p:txBody>
      </p:sp>
      <p:sp>
        <p:nvSpPr>
          <p:cNvPr id="181" name="圆角矩形 180"/>
          <p:cNvSpPr/>
          <p:nvPr/>
        </p:nvSpPr>
        <p:spPr>
          <a:xfrm>
            <a:off x="4323080" y="840740"/>
            <a:ext cx="1632585" cy="42989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大屏展示</a:t>
            </a:r>
            <a:endParaRPr lang="zh-CN" altLang="en-US"/>
          </a:p>
        </p:txBody>
      </p:sp>
      <p:sp>
        <p:nvSpPr>
          <p:cNvPr id="182" name="圆角矩形 181"/>
          <p:cNvSpPr/>
          <p:nvPr/>
        </p:nvSpPr>
        <p:spPr>
          <a:xfrm>
            <a:off x="1689735" y="6133465"/>
            <a:ext cx="1804670" cy="344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被监控设备</a:t>
            </a:r>
            <a:r>
              <a:rPr lang="en-US" altLang="zh-CN" sz="1400"/>
              <a:t>.......</a:t>
            </a:r>
            <a:endParaRPr lang="en-US" altLang="zh-CN" sz="1400"/>
          </a:p>
        </p:txBody>
      </p:sp>
      <p:sp>
        <p:nvSpPr>
          <p:cNvPr id="183" name="圆角矩形 182"/>
          <p:cNvSpPr/>
          <p:nvPr/>
        </p:nvSpPr>
        <p:spPr>
          <a:xfrm>
            <a:off x="4946650" y="6133465"/>
            <a:ext cx="1915795" cy="344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被监控设备</a:t>
            </a:r>
            <a:r>
              <a:rPr lang="en-US" altLang="zh-CN" sz="1600"/>
              <a:t>......</a:t>
            </a:r>
            <a:endParaRPr lang="en-US" altLang="zh-CN" sz="1600"/>
          </a:p>
        </p:txBody>
      </p:sp>
      <p:sp>
        <p:nvSpPr>
          <p:cNvPr id="184" name="圆角矩形 183"/>
          <p:cNvSpPr/>
          <p:nvPr/>
        </p:nvSpPr>
        <p:spPr>
          <a:xfrm>
            <a:off x="6322060" y="840740"/>
            <a:ext cx="1632585" cy="42989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一体化视图</a:t>
            </a:r>
            <a:endParaRPr lang="zh-CN" altLang="en-US"/>
          </a:p>
        </p:txBody>
      </p:sp>
      <p:sp>
        <p:nvSpPr>
          <p:cNvPr id="185" name="圆角矩形 184"/>
          <p:cNvSpPr/>
          <p:nvPr/>
        </p:nvSpPr>
        <p:spPr>
          <a:xfrm>
            <a:off x="9258935" y="1417955"/>
            <a:ext cx="1632585" cy="42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日志中心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3005</Words>
  <Application>WPS 演示</Application>
  <PresentationFormat>宽屏</PresentationFormat>
  <Paragraphs>512</Paragraphs>
  <Slides>33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4" baseType="lpstr">
      <vt:lpstr>Arial</vt:lpstr>
      <vt:lpstr>方正书宋_GBK</vt:lpstr>
      <vt:lpstr>Wingdings</vt:lpstr>
      <vt:lpstr>微软雅黑</vt:lpstr>
      <vt:lpstr>思源黑体 CN Heavy</vt:lpstr>
      <vt:lpstr>苹方-简</vt:lpstr>
      <vt:lpstr>Apple Braille</vt:lpstr>
      <vt:lpstr>Calibri</vt:lpstr>
      <vt:lpstr>宋体</vt:lpstr>
      <vt:lpstr>方正兰亭中粗黑_GBK</vt:lpstr>
      <vt:lpstr>Lato Light</vt:lpstr>
      <vt:lpstr>Century Gothic</vt:lpstr>
      <vt:lpstr>Thonburi</vt:lpstr>
      <vt:lpstr>MS PGothic</vt:lpstr>
      <vt:lpstr>Al Bayan</vt:lpstr>
      <vt:lpstr>圆体-简</vt:lpstr>
      <vt:lpstr>Arial Unicode MS</vt:lpstr>
      <vt:lpstr>等线 Light</vt:lpstr>
      <vt:lpstr>汉仪中等线KW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FJW</dc:creator>
  <cp:lastModifiedBy>zhaopengjun</cp:lastModifiedBy>
  <cp:revision>142</cp:revision>
  <dcterms:created xsi:type="dcterms:W3CDTF">2020-07-30T09:54:07Z</dcterms:created>
  <dcterms:modified xsi:type="dcterms:W3CDTF">2020-07-30T09:54:07Z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2052-2.3.1.3761</vt:lpwstr>
  </property>
</Properties>
</file>